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88" r:id="rId5"/>
    <p:sldId id="299" r:id="rId6"/>
    <p:sldId id="294" r:id="rId7"/>
    <p:sldId id="295" r:id="rId8"/>
    <p:sldId id="296" r:id="rId9"/>
    <p:sldId id="273" r:id="rId10"/>
    <p:sldId id="275" r:id="rId11"/>
    <p:sldId id="259" r:id="rId12"/>
    <p:sldId id="282" r:id="rId13"/>
    <p:sldId id="287" r:id="rId14"/>
    <p:sldId id="281" r:id="rId15"/>
    <p:sldId id="283" r:id="rId16"/>
    <p:sldId id="284" r:id="rId17"/>
    <p:sldId id="276" r:id="rId18"/>
    <p:sldId id="277" r:id="rId19"/>
    <p:sldId id="267" r:id="rId20"/>
    <p:sldId id="297" r:id="rId21"/>
    <p:sldId id="290" r:id="rId22"/>
    <p:sldId id="291" r:id="rId23"/>
    <p:sldId id="292" r:id="rId24"/>
    <p:sldId id="298"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69" autoAdjust="0"/>
    <p:restoredTop sz="94694" autoAdjust="0"/>
  </p:normalViewPr>
  <p:slideViewPr>
    <p:cSldViewPr snapToGrid="0">
      <p:cViewPr>
        <p:scale>
          <a:sx n="66" d="100"/>
          <a:sy n="66" d="100"/>
        </p:scale>
        <p:origin x="570"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19/3/2025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19/3/2025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8</a:t>
            </a:fld>
            <a:endParaRPr lang="en-US" dirty="0"/>
          </a:p>
        </p:txBody>
      </p:sp>
    </p:spTree>
    <p:extLst>
      <p:ext uri="{BB962C8B-B14F-4D97-AF65-F5344CB8AC3E}">
        <p14:creationId xmlns:p14="http://schemas.microsoft.com/office/powerpoint/2010/main" val="1572272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19/3/2025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19/3/2025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19/3/2025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19/3/2025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19/3/2025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19/3/2025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19/3/2025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19/3/2025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19/3/2025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19/3/2025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19/3/2025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19/3/2025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sql-server/sql-server-download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908050" y="1016000"/>
            <a:ext cx="9144000" cy="965200"/>
          </a:xfrm>
          <a:noFill/>
        </p:spPr>
        <p:txBody>
          <a:bodyPr>
            <a:noAutofit/>
          </a:bodyPr>
          <a:lstStyle/>
          <a:p>
            <a:r>
              <a:rPr lang="vi-VN" sz="3600" b="1" dirty="0">
                <a:effectLst>
                  <a:outerShdw blurRad="38100" dist="38100" dir="2700000" algn="tl">
                    <a:srgbClr val="000000">
                      <a:alpha val="43137"/>
                    </a:srgbClr>
                  </a:outerShdw>
                </a:effectLst>
              </a:rPr>
              <a:t>BÀI TẬP SỐ 1:SINH VIÊN MÔ TẢ CÁC BƯỚC TRONG SQL SERVER 2022 DEV </a:t>
            </a:r>
            <a:endParaRPr lang="en-US" sz="3600" b="1"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6F37F55E-D5DB-9325-0E14-AD6F18B0640B}"/>
              </a:ext>
            </a:extLst>
          </p:cNvPr>
          <p:cNvPicPr>
            <a:picLocks noChangeAspect="1"/>
          </p:cNvPicPr>
          <p:nvPr/>
        </p:nvPicPr>
        <p:blipFill>
          <a:blip r:embed="rId2"/>
          <a:stretch>
            <a:fillRect/>
          </a:stretch>
        </p:blipFill>
        <p:spPr>
          <a:xfrm>
            <a:off x="1045030" y="1981200"/>
            <a:ext cx="10058400" cy="3998686"/>
          </a:xfrm>
          <a:prstGeom prst="rect">
            <a:avLst/>
          </a:prstGeom>
        </p:spPr>
      </p:pic>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42265-4FF9-1B44-FEB5-821C943C6086}"/>
              </a:ext>
            </a:extLst>
          </p:cNvPr>
          <p:cNvSpPr>
            <a:spLocks noGrp="1"/>
          </p:cNvSpPr>
          <p:nvPr>
            <p:ph type="title"/>
          </p:nvPr>
        </p:nvSpPr>
        <p:spPr>
          <a:xfrm>
            <a:off x="-100583" y="2831283"/>
            <a:ext cx="5377406" cy="1552032"/>
          </a:xfrm>
        </p:spPr>
        <p:txBody>
          <a:bodyPr/>
          <a:lstStyle/>
          <a:p>
            <a:r>
              <a:rPr lang="vi-VN" dirty="0"/>
              <a:t>,</a:t>
            </a:r>
            <a:endParaRPr lang="en-US" dirty="0"/>
          </a:p>
        </p:txBody>
      </p:sp>
      <p:sp>
        <p:nvSpPr>
          <p:cNvPr id="7" name="Text Placeholder 6">
            <a:extLst>
              <a:ext uri="{FF2B5EF4-FFF2-40B4-BE49-F238E27FC236}">
                <a16:creationId xmlns:a16="http://schemas.microsoft.com/office/drawing/2014/main" id="{7B45969B-1704-F63D-6589-8EFA988FBC3F}"/>
              </a:ext>
            </a:extLst>
          </p:cNvPr>
          <p:cNvSpPr>
            <a:spLocks noGrp="1"/>
          </p:cNvSpPr>
          <p:nvPr>
            <p:ph type="body" sz="quarter" idx="13"/>
          </p:nvPr>
        </p:nvSpPr>
        <p:spPr>
          <a:xfrm>
            <a:off x="1470264" y="750189"/>
            <a:ext cx="3255779" cy="798111"/>
          </a:xfrm>
        </p:spPr>
        <p:txBody>
          <a:bodyPr>
            <a:noAutofit/>
          </a:bodyPr>
          <a:lstStyle/>
          <a:p>
            <a:r>
              <a:rPr lang="en-US" b="1" dirty="0" err="1">
                <a:solidFill>
                  <a:srgbClr val="002060"/>
                </a:solidFill>
                <a:latin typeface="Times New Roman" panose="02020603050405020304" pitchFamily="18" charset="0"/>
                <a:cs typeface="Times New Roman" panose="02020603050405020304" pitchFamily="18" charset="0"/>
              </a:rPr>
              <a:t>Chọn</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phiên</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bản</a:t>
            </a:r>
            <a:r>
              <a:rPr lang="en-US" b="1" dirty="0">
                <a:solidFill>
                  <a:srgbClr val="002060"/>
                </a:solidFill>
                <a:latin typeface="Times New Roman" panose="02020603050405020304" pitchFamily="18" charset="0"/>
                <a:cs typeface="Times New Roman" panose="02020603050405020304" pitchFamily="18" charset="0"/>
              </a:rPr>
              <a:t> SQL Server 2022</a:t>
            </a:r>
          </a:p>
        </p:txBody>
      </p:sp>
      <p:pic>
        <p:nvPicPr>
          <p:cNvPr id="6" name="Picture 5">
            <a:extLst>
              <a:ext uri="{FF2B5EF4-FFF2-40B4-BE49-F238E27FC236}">
                <a16:creationId xmlns:a16="http://schemas.microsoft.com/office/drawing/2014/main" id="{92AE908A-9A0A-1FA6-E86B-C7B9A1E5782B}"/>
              </a:ext>
            </a:extLst>
          </p:cNvPr>
          <p:cNvPicPr>
            <a:picLocks noChangeAspect="1"/>
          </p:cNvPicPr>
          <p:nvPr/>
        </p:nvPicPr>
        <p:blipFill>
          <a:blip r:embed="rId2"/>
          <a:srcRect l="4007" r="8998" b="4551"/>
          <a:stretch/>
        </p:blipFill>
        <p:spPr>
          <a:xfrm>
            <a:off x="5366705" y="733253"/>
            <a:ext cx="6557406" cy="5868326"/>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4284E98F-3FA9-340B-38C9-95E800F04E84}"/>
              </a:ext>
            </a:extLst>
          </p:cNvPr>
          <p:cNvSpPr/>
          <p:nvPr/>
        </p:nvSpPr>
        <p:spPr>
          <a:xfrm>
            <a:off x="862189" y="1636276"/>
            <a:ext cx="4414634" cy="15520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0" i="0" dirty="0">
                <a:solidFill>
                  <a:schemeClr val="tx1"/>
                </a:solidFill>
                <a:effectLst/>
                <a:latin typeface="Times New Roman" panose="02020603050405020304" pitchFamily="18" charset="0"/>
                <a:cs typeface="Times New Roman" panose="02020603050405020304" pitchFamily="18" charset="0"/>
              </a:rPr>
              <a:t>Specify a free edition (Chọn phiên bản miễn phí) • Được chọn là Developer, phiên bản đầy đủ tính năng nhưng chỉ dùng cho phát triển, không dùng trong sản xuất.</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8862FBD8-F1C1-8E75-DE77-BD84DCF72AB6}"/>
              </a:ext>
            </a:extLst>
          </p:cNvPr>
          <p:cNvSpPr/>
          <p:nvPr/>
        </p:nvSpPr>
        <p:spPr>
          <a:xfrm>
            <a:off x="862189" y="3219355"/>
            <a:ext cx="4414633" cy="14990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0" i="0" dirty="0">
                <a:solidFill>
                  <a:schemeClr val="tx1"/>
                </a:solidFill>
                <a:effectLst/>
                <a:latin typeface="Times New Roman" panose="02020603050405020304" pitchFamily="18" charset="0"/>
                <a:cs typeface="Times New Roman" panose="02020603050405020304" pitchFamily="18" charset="0"/>
              </a:rPr>
              <a:t>Use pay-as-you-go billing through Microsoft Azure • Cho </a:t>
            </a:r>
            <a:r>
              <a:rPr lang="en-US" sz="2200" b="0" i="0" dirty="0" err="1">
                <a:solidFill>
                  <a:schemeClr val="tx1"/>
                </a:solidFill>
                <a:effectLst/>
                <a:latin typeface="Times New Roman" panose="02020603050405020304" pitchFamily="18" charset="0"/>
                <a:cs typeface="Times New Roman" panose="02020603050405020304" pitchFamily="18" charset="0"/>
              </a:rPr>
              <a:t>phép</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thanh</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toán</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theo</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mức</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sử</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dụng</a:t>
            </a:r>
            <a:r>
              <a:rPr lang="en-US" sz="2200" b="0" i="0" dirty="0">
                <a:solidFill>
                  <a:schemeClr val="tx1"/>
                </a:solidFill>
                <a:effectLst/>
                <a:latin typeface="Times New Roman" panose="02020603050405020304" pitchFamily="18" charset="0"/>
                <a:cs typeface="Times New Roman" panose="02020603050405020304" pitchFamily="18" charset="0"/>
              </a:rPr>
              <a:t> qua Azure, </a:t>
            </a:r>
            <a:r>
              <a:rPr lang="en-US" sz="2200" b="0" i="0" dirty="0" err="1">
                <a:solidFill>
                  <a:schemeClr val="tx1"/>
                </a:solidFill>
                <a:effectLst/>
                <a:latin typeface="Times New Roman" panose="02020603050405020304" pitchFamily="18" charset="0"/>
                <a:cs typeface="Times New Roman" panose="02020603050405020304" pitchFamily="18" charset="0"/>
              </a:rPr>
              <a:t>cần</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có</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tài</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khoản</a:t>
            </a:r>
            <a:r>
              <a:rPr lang="en-US" sz="2200" b="0" i="0" dirty="0">
                <a:solidFill>
                  <a:schemeClr val="tx1"/>
                </a:solidFill>
                <a:effectLst/>
                <a:latin typeface="Times New Roman" panose="02020603050405020304" pitchFamily="18" charset="0"/>
                <a:cs typeface="Times New Roman" panose="02020603050405020304" pitchFamily="18" charset="0"/>
              </a:rPr>
              <a:t> Azure </a:t>
            </a:r>
            <a:r>
              <a:rPr lang="en-US" sz="2200" b="0" i="0" dirty="0" err="1">
                <a:solidFill>
                  <a:schemeClr val="tx1"/>
                </a:solidFill>
                <a:effectLst/>
                <a:latin typeface="Times New Roman" panose="02020603050405020304" pitchFamily="18" charset="0"/>
                <a:cs typeface="Times New Roman" panose="02020603050405020304" pitchFamily="18" charset="0"/>
              </a:rPr>
              <a:t>hợp</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lệ</a:t>
            </a:r>
            <a:r>
              <a:rPr lang="en-US" sz="2200" b="0" i="0" dirty="0">
                <a:solidFill>
                  <a:schemeClr val="tx1"/>
                </a:solidFill>
                <a:effectLst/>
                <a:latin typeface="Times New Roman" panose="02020603050405020304" pitchFamily="18" charset="0"/>
                <a:cs typeface="Times New Roman" panose="02020603050405020304" pitchFamily="18" charset="0"/>
              </a:rPr>
              <a:t>.</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E413C9CE-B6BE-C042-BF9F-4E12054D191C}"/>
              </a:ext>
            </a:extLst>
          </p:cNvPr>
          <p:cNvSpPr/>
          <p:nvPr/>
        </p:nvSpPr>
        <p:spPr>
          <a:xfrm>
            <a:off x="862190" y="4749499"/>
            <a:ext cx="4471926" cy="15520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0" i="0" dirty="0">
                <a:solidFill>
                  <a:schemeClr val="tx1"/>
                </a:solidFill>
                <a:effectLst/>
                <a:latin typeface="Times New Roman" panose="02020603050405020304" pitchFamily="18" charset="0"/>
                <a:cs typeface="Times New Roman" panose="02020603050405020304" pitchFamily="18" charset="0"/>
              </a:rPr>
              <a:t>E</a:t>
            </a:r>
            <a:r>
              <a:rPr lang="vi-VN" sz="2200" b="0" i="0" dirty="0">
                <a:solidFill>
                  <a:schemeClr val="tx1"/>
                </a:solidFill>
                <a:effectLst/>
                <a:latin typeface="Times New Roman" panose="02020603050405020304" pitchFamily="18" charset="0"/>
                <a:cs typeface="Times New Roman" panose="02020603050405020304" pitchFamily="18" charset="0"/>
              </a:rPr>
              <a:t>nter the product key </a:t>
            </a:r>
            <a:endParaRPr lang="en-US" sz="2200" b="0" i="0" dirty="0">
              <a:solidFill>
                <a:schemeClr val="tx1"/>
              </a:solidFill>
              <a:effectLst/>
              <a:latin typeface="Times New Roman" panose="02020603050405020304" pitchFamily="18" charset="0"/>
              <a:cs typeface="Times New Roman" panose="02020603050405020304" pitchFamily="18" charset="0"/>
            </a:endParaRPr>
          </a:p>
          <a:p>
            <a:pPr algn="ctr"/>
            <a:r>
              <a:rPr lang="vi-VN" sz="2200" b="0" i="0" dirty="0">
                <a:solidFill>
                  <a:schemeClr val="tx1"/>
                </a:solidFill>
                <a:effectLst/>
                <a:latin typeface="Times New Roman" panose="02020603050405020304" pitchFamily="18" charset="0"/>
                <a:cs typeface="Times New Roman" panose="02020603050405020304" pitchFamily="18" charset="0"/>
              </a:rPr>
              <a:t>• Nếu có khóa bản quyền, có thể nhập vào để kích hoạt phiên bản thương mạ</a:t>
            </a: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226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400540" y="811968"/>
            <a:ext cx="8614872" cy="1168311"/>
          </a:xfrm>
          <a:noFill/>
        </p:spPr>
        <p:txBody>
          <a:bodyPr/>
          <a:lstStyle/>
          <a:p>
            <a:r>
              <a:rPr lang="en-US" sz="2800" b="1" dirty="0">
                <a:solidFill>
                  <a:srgbClr val="002060"/>
                </a:solidFill>
                <a:latin typeface="Times New Roman" panose="02020603050405020304" pitchFamily="18" charset="0"/>
                <a:cs typeface="Times New Roman" panose="02020603050405020304" pitchFamily="18" charset="0"/>
              </a:rPr>
              <a:t>C</a:t>
            </a:r>
            <a:r>
              <a:rPr lang="vi-VN" sz="2800" b="1" i="0" dirty="0">
                <a:solidFill>
                  <a:srgbClr val="002060"/>
                </a:solidFill>
                <a:effectLst/>
                <a:latin typeface="Times New Roman" panose="02020603050405020304" pitchFamily="18" charset="0"/>
                <a:cs typeface="Times New Roman" panose="02020603050405020304" pitchFamily="18" charset="0"/>
              </a:rPr>
              <a:t>hấp nhận điều khoản sử dụng trong cài đặt SQL Server 2022</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xfrm>
            <a:off x="1400540" y="2257062"/>
            <a:ext cx="4062711" cy="3541853"/>
          </a:xfrm>
          <a:noFill/>
        </p:spPr>
        <p:txBody>
          <a:bodyPr>
            <a:normAutofit/>
          </a:bodyPr>
          <a:lstStyle/>
          <a:p>
            <a:r>
              <a:rPr lang="vi-VN" dirty="0"/>
              <a:t>,</a:t>
            </a:r>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4"/>
          </p:nvPr>
        </p:nvSpPr>
        <p:spPr>
          <a:xfrm>
            <a:off x="6588311" y="2257061"/>
            <a:ext cx="4203151" cy="3541853"/>
          </a:xfrm>
          <a:noFill/>
        </p:spPr>
        <p:txBody>
          <a:bodyPr>
            <a:normAutofit/>
          </a:bodyPr>
          <a:lstStyle/>
          <a:p>
            <a:r>
              <a:rPr lang="vi-VN" dirty="0"/>
              <a:t>,</a:t>
            </a:r>
            <a:endParaRPr lang="en-US" dirty="0"/>
          </a:p>
        </p:txBody>
      </p:sp>
      <p:pic>
        <p:nvPicPr>
          <p:cNvPr id="7" name="Picture 6" descr="A screenshot of a computer&#10;&#10;AI-generated content may be incorrect.">
            <a:extLst>
              <a:ext uri="{FF2B5EF4-FFF2-40B4-BE49-F238E27FC236}">
                <a16:creationId xmlns:a16="http://schemas.microsoft.com/office/drawing/2014/main" id="{44F5241A-1CDE-9FA9-4AFA-19C6B921B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0" y="2148114"/>
            <a:ext cx="8940800" cy="38186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0595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092361" y="777240"/>
            <a:ext cx="10007278" cy="1124131"/>
          </a:xfrm>
          <a:noFill/>
        </p:spPr>
        <p:txBody>
          <a:bodyPr anchor="b"/>
          <a:lstStyle/>
          <a:p>
            <a:r>
              <a:rPr lang="en-US" sz="2800" b="1" i="0" dirty="0">
                <a:solidFill>
                  <a:srgbClr val="002060"/>
                </a:solidFill>
                <a:effectLst/>
                <a:latin typeface="Times New Roman" panose="02020603050405020304" pitchFamily="18" charset="0"/>
                <a:cs typeface="Times New Roman" panose="02020603050405020304" pitchFamily="18" charset="0"/>
              </a:rPr>
              <a:t>Azure Extension for SQL Server</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
          </p:nvPr>
        </p:nvSpPr>
        <p:spPr>
          <a:xfrm>
            <a:off x="1447029" y="2094605"/>
            <a:ext cx="3275746" cy="3820058"/>
          </a:xfrm>
          <a:noFill/>
        </p:spPr>
        <p:txBody>
          <a:bodyPr>
            <a:noAutofit/>
          </a:bodyPr>
          <a:lstStyle/>
          <a:p>
            <a:r>
              <a:rPr lang="en-US" sz="2200" dirty="0">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Tùy chọn này giúp kết nối SQL Server với Microsoft Azure để sử dụng các dịch vụ như Microsoft Defender for Cloud, Purview, Azure Active Directory. </a:t>
            </a:r>
            <a:endParaRPr lang="en-US" sz="2200" b="0" i="0" dirty="0">
              <a:effectLst/>
              <a:latin typeface="Times New Roman" panose="02020603050405020304" pitchFamily="18" charset="0"/>
              <a:cs typeface="Times New Roman" panose="02020603050405020304" pitchFamily="18" charset="0"/>
            </a:endParaRPr>
          </a:p>
          <a:p>
            <a:r>
              <a:rPr lang="vi-VN" sz="2200" b="0" i="0" dirty="0">
                <a:effectLst/>
                <a:latin typeface="Times New Roman" panose="02020603050405020304" pitchFamily="18" charset="0"/>
                <a:cs typeface="Times New Roman" panose="02020603050405020304" pitchFamily="18" charset="0"/>
              </a:rPr>
              <a:t>- Có thể bỏ qua bước này nếu không cần tích hợp Azure, sau đó nhấn Next</a:t>
            </a:r>
            <a:r>
              <a:rPr lang="en-US" sz="2200" b="0" i="0" dirty="0">
                <a:effectLst/>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để tiếp tục</a:t>
            </a:r>
            <a:endParaRPr lang="en-US" sz="2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3"/>
          </p:nvPr>
        </p:nvSpPr>
        <p:spPr>
          <a:xfrm>
            <a:off x="5151438" y="2260600"/>
            <a:ext cx="5592762" cy="3654425"/>
          </a:xfrm>
          <a:noFill/>
        </p:spPr>
        <p:txBody>
          <a:bodyPr>
            <a:normAutofit/>
          </a:bodyPr>
          <a:lstStyle/>
          <a:p>
            <a:r>
              <a:rPr lang="vi-VN" dirty="0"/>
              <a:t>,</a:t>
            </a:r>
            <a:endParaRPr lang="en-US" dirty="0"/>
          </a:p>
        </p:txBody>
      </p:sp>
      <p:pic>
        <p:nvPicPr>
          <p:cNvPr id="6" name="Picture 5">
            <a:extLst>
              <a:ext uri="{FF2B5EF4-FFF2-40B4-BE49-F238E27FC236}">
                <a16:creationId xmlns:a16="http://schemas.microsoft.com/office/drawing/2014/main" id="{314FF78C-A3AD-1F69-D5E4-9E4602BE358E}"/>
              </a:ext>
            </a:extLst>
          </p:cNvPr>
          <p:cNvPicPr>
            <a:picLocks noChangeAspect="1"/>
          </p:cNvPicPr>
          <p:nvPr/>
        </p:nvPicPr>
        <p:blipFill>
          <a:blip r:embed="rId2"/>
          <a:stretch>
            <a:fillRect/>
          </a:stretch>
        </p:blipFill>
        <p:spPr>
          <a:xfrm>
            <a:off x="5151438" y="2177783"/>
            <a:ext cx="5948201" cy="38200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4086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61CC16-17FE-0648-0F43-EAF814B695E7}"/>
              </a:ext>
            </a:extLst>
          </p:cNvPr>
          <p:cNvSpPr>
            <a:spLocks noGrp="1"/>
          </p:cNvSpPr>
          <p:nvPr>
            <p:ph type="ctrTitle"/>
          </p:nvPr>
        </p:nvSpPr>
        <p:spPr>
          <a:xfrm>
            <a:off x="7634514" y="893585"/>
            <a:ext cx="3585029" cy="920702"/>
          </a:xfrm>
        </p:spPr>
        <p:txBody>
          <a:bodyPr/>
          <a:lstStyle/>
          <a:p>
            <a:r>
              <a:rPr lang="en-US" sz="3200" b="1" i="0" dirty="0">
                <a:solidFill>
                  <a:srgbClr val="002060"/>
                </a:solidFill>
                <a:effectLst/>
                <a:latin typeface="Times New Roman" panose="02020603050405020304" pitchFamily="18" charset="0"/>
                <a:cs typeface="Times New Roman" panose="02020603050405020304" pitchFamily="18" charset="0"/>
              </a:rPr>
              <a:t>  </a:t>
            </a:r>
            <a:r>
              <a:rPr lang="vi-VN" sz="3200" b="1" i="0" dirty="0">
                <a:solidFill>
                  <a:srgbClr val="002060"/>
                </a:solidFill>
                <a:effectLst/>
                <a:latin typeface="Times New Roman" panose="02020603050405020304" pitchFamily="18" charset="0"/>
                <a:cs typeface="Times New Roman" panose="02020603050405020304" pitchFamily="18" charset="0"/>
              </a:rPr>
              <a:t>Feature Selection</a:t>
            </a:r>
            <a:endParaRPr lang="en-US" sz="3200" b="1" dirty="0">
              <a:solidFill>
                <a:srgbClr val="002060"/>
              </a:solidFill>
            </a:endParaRPr>
          </a:p>
        </p:txBody>
      </p:sp>
      <p:sp>
        <p:nvSpPr>
          <p:cNvPr id="14" name="Subtitle 13">
            <a:extLst>
              <a:ext uri="{FF2B5EF4-FFF2-40B4-BE49-F238E27FC236}">
                <a16:creationId xmlns:a16="http://schemas.microsoft.com/office/drawing/2014/main" id="{43EF6EE1-731F-12B6-CB93-FA4A14E509F7}"/>
              </a:ext>
            </a:extLst>
          </p:cNvPr>
          <p:cNvSpPr>
            <a:spLocks noGrp="1"/>
          </p:cNvSpPr>
          <p:nvPr>
            <p:ph type="subTitle" idx="1"/>
          </p:nvPr>
        </p:nvSpPr>
        <p:spPr>
          <a:xfrm>
            <a:off x="7634514" y="2136760"/>
            <a:ext cx="3352800" cy="2980482"/>
          </a:xfrm>
        </p:spPr>
        <p:txBody>
          <a:bodyPr/>
          <a:lstStyle/>
          <a:p>
            <a:pPr marL="342900" indent="-342900">
              <a:buFontTx/>
              <a:buChar char="-"/>
            </a:pPr>
            <a:r>
              <a:rPr lang="en-US" sz="2200" dirty="0">
                <a:latin typeface="Times New Roman" panose="02020603050405020304" pitchFamily="18" charset="0"/>
                <a:cs typeface="Times New Roman" panose="02020603050405020304" pitchFamily="18" charset="0"/>
              </a:rPr>
              <a:t>T</a:t>
            </a:r>
            <a:r>
              <a:rPr lang="vi-VN" sz="2200" b="0" i="0" dirty="0">
                <a:effectLst/>
                <a:latin typeface="Times New Roman" panose="02020603050405020304" pitchFamily="18" charset="0"/>
                <a:cs typeface="Times New Roman" panose="02020603050405020304" pitchFamily="18" charset="0"/>
              </a:rPr>
              <a:t>rong quá trình cài đặt SQL Server 2022, nơi người dùng chọn các tính năng cần cài đặt như Database Engine Services, Machine Learning Services, Data Quality Services, v.v. </a:t>
            </a:r>
            <a:endParaRPr lang="en-US" sz="2200" b="0" i="0" dirty="0">
              <a:effectLst/>
              <a:latin typeface="Times New Roman" panose="02020603050405020304" pitchFamily="18" charset="0"/>
              <a:cs typeface="Times New Roman" panose="02020603050405020304" pitchFamily="18" charset="0"/>
            </a:endParaRPr>
          </a:p>
          <a:p>
            <a:pPr marL="342900" indent="-342900">
              <a:buFontTx/>
              <a:buChar char="-"/>
            </a:pPr>
            <a:r>
              <a:rPr lang="vi-VN" sz="2200" b="0" i="0" dirty="0">
                <a:effectLst/>
                <a:latin typeface="Times New Roman" panose="02020603050405020304" pitchFamily="18" charset="0"/>
                <a:cs typeface="Times New Roman" panose="02020603050405020304" pitchFamily="18" charset="0"/>
              </a:rPr>
              <a:t>Phần bên phải cung cấp mô tả tính năng, yêu cầu hệ thống và dung lượng cần thiế</a:t>
            </a:r>
            <a:r>
              <a:rPr lang="en-US" sz="2200" b="0" i="0" dirty="0">
                <a:effectLst/>
                <a:latin typeface="Times New Roman" panose="02020603050405020304" pitchFamily="18" charset="0"/>
                <a:cs typeface="Times New Roman" panose="02020603050405020304" pitchFamily="18" charset="0"/>
              </a:rPr>
              <a:t>t</a:t>
            </a:r>
            <a:endParaRPr lang="en-US" sz="2200" dirty="0">
              <a:latin typeface="Times New Roman" panose="02020603050405020304" pitchFamily="18" charset="0"/>
              <a:cs typeface="Times New Roman" panose="02020603050405020304" pitchFamily="18" charset="0"/>
            </a:endParaRPr>
          </a:p>
        </p:txBody>
      </p:sp>
      <p:pic>
        <p:nvPicPr>
          <p:cNvPr id="5" name="Picture 4" descr="A screenshot of a computer&#10;&#10;AI-generated content may be incorrect.">
            <a:extLst>
              <a:ext uri="{FF2B5EF4-FFF2-40B4-BE49-F238E27FC236}">
                <a16:creationId xmlns:a16="http://schemas.microsoft.com/office/drawing/2014/main" id="{2898C62E-A079-D22B-9D80-75523A8F1FC4}"/>
              </a:ext>
            </a:extLst>
          </p:cNvPr>
          <p:cNvPicPr>
            <a:picLocks noChangeAspect="1"/>
          </p:cNvPicPr>
          <p:nvPr/>
        </p:nvPicPr>
        <p:blipFill>
          <a:blip r:embed="rId2">
            <a:extLst>
              <a:ext uri="{28A0092B-C50C-407E-A947-70E740481C1C}">
                <a14:useLocalDpi xmlns:a14="http://schemas.microsoft.com/office/drawing/2010/main" val="0"/>
              </a:ext>
            </a:extLst>
          </a:blip>
          <a:srcRect l="19881" t="-24" r="20595" b="6010"/>
          <a:stretch/>
        </p:blipFill>
        <p:spPr>
          <a:xfrm>
            <a:off x="812800" y="783772"/>
            <a:ext cx="6821714" cy="5326744"/>
          </a:xfrm>
          <a:prstGeom prst="rect">
            <a:avLst/>
          </a:prstGeom>
        </p:spPr>
      </p:pic>
      <p:sp>
        <p:nvSpPr>
          <p:cNvPr id="7" name="Picture Placeholder 6">
            <a:extLst>
              <a:ext uri="{FF2B5EF4-FFF2-40B4-BE49-F238E27FC236}">
                <a16:creationId xmlns:a16="http://schemas.microsoft.com/office/drawing/2014/main" id="{AE3B1560-D929-73E7-5E93-E67FC54BDEF0}"/>
              </a:ext>
            </a:extLst>
          </p:cNvPr>
          <p:cNvSpPr>
            <a:spLocks noGrp="1"/>
          </p:cNvSpPr>
          <p:nvPr>
            <p:ph type="pic" sz="quarter" idx="13"/>
          </p:nvPr>
        </p:nvSpPr>
        <p:spPr/>
        <p:txBody>
          <a:bodyPr/>
          <a:lstStyle/>
          <a:p>
            <a:r>
              <a:rPr lang="vi-VN"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191925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266219"/>
            <a:ext cx="10389243" cy="1424470"/>
          </a:xfrm>
          <a:noFill/>
        </p:spPr>
        <p:txBody>
          <a:bodyPr anchor="ctr">
            <a:noAutofit/>
          </a:bodyPr>
          <a:lstStyle/>
          <a:p>
            <a:r>
              <a:rPr lang="en-US" sz="3200" b="1" i="0" dirty="0">
                <a:solidFill>
                  <a:srgbClr val="002060"/>
                </a:solidFill>
                <a:effectLst/>
                <a:latin typeface="Times New Roman" panose="02020603050405020304" pitchFamily="18" charset="0"/>
                <a:cs typeface="Times New Roman" panose="02020603050405020304" pitchFamily="18" charset="0"/>
              </a:rPr>
              <a:t>Instance Configuration</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417286" y="1690689"/>
            <a:ext cx="3490732" cy="4297680"/>
          </a:xfrm>
          <a:noFill/>
        </p:spPr>
        <p:txBody>
          <a:bodyPr vert="horz" lIns="91440" tIns="45720" rIns="91440" bIns="45720" rtlCol="0" anchor="t">
            <a:normAutofit/>
          </a:bodyPr>
          <a:lstStyle/>
          <a:p>
            <a:pPr marL="285750" indent="-285750">
              <a:buFontTx/>
              <a:buChar char="-"/>
            </a:pPr>
            <a:r>
              <a:rPr lang="vi-VN" sz="2200" b="0" i="0" dirty="0">
                <a:effectLst/>
                <a:latin typeface="Times New Roman" panose="02020603050405020304" pitchFamily="18" charset="0"/>
                <a:cs typeface="Times New Roman" panose="02020603050405020304" pitchFamily="18" charset="0"/>
              </a:rPr>
              <a:t>Người dùng chọn Default instance hoặc đặt tên Named instance</a:t>
            </a:r>
            <a:r>
              <a:rPr lang="en-US" sz="2200" b="0" i="0" dirty="0">
                <a:effectLst/>
                <a:latin typeface="Times New Roman" panose="02020603050405020304" pitchFamily="18" charset="0"/>
                <a:cs typeface="Times New Roman" panose="02020603050405020304" pitchFamily="18" charset="0"/>
              </a:rPr>
              <a:t>.</a:t>
            </a:r>
          </a:p>
          <a:p>
            <a:pPr marL="285750" indent="-285750">
              <a:buFontTx/>
              <a:buChar char="-"/>
            </a:pPr>
            <a:r>
              <a:rPr lang="en-US" sz="2200" b="0" i="0" dirty="0">
                <a:effectLst/>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Instance ID mặc định là MSSQLSERVER. Dưới là danh sách các instance đã cài với thông tin về tên, ID, tính năng, phiên bản và số phiên bản</a:t>
            </a:r>
            <a:r>
              <a:rPr lang="en-US" sz="2200" b="0" i="0" dirty="0">
                <a:effectLst/>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892081094"/>
              </p:ext>
            </p:extLst>
          </p:nvPr>
        </p:nvGraphicFramePr>
        <p:xfrm>
          <a:off x="4502150" y="1779588"/>
          <a:ext cx="6777648" cy="4293999"/>
        </p:xfrm>
        <a:graphic>
          <a:graphicData uri="http://schemas.openxmlformats.org/drawingml/2006/table">
            <a:tbl>
              <a:tblPr firstRow="1" bandRow="1">
                <a:tableStyleId>{912C8C85-51F0-491E-9774-3900AFEF0FD7}</a:tableStyleId>
              </a:tblPr>
              <a:tblGrid>
                <a:gridCol w="1694412">
                  <a:extLst>
                    <a:ext uri="{9D8B030D-6E8A-4147-A177-3AD203B41FA5}">
                      <a16:colId xmlns:a16="http://schemas.microsoft.com/office/drawing/2014/main" val="127040821"/>
                    </a:ext>
                  </a:extLst>
                </a:gridCol>
                <a:gridCol w="1694412">
                  <a:extLst>
                    <a:ext uri="{9D8B030D-6E8A-4147-A177-3AD203B41FA5}">
                      <a16:colId xmlns:a16="http://schemas.microsoft.com/office/drawing/2014/main" val="149845700"/>
                    </a:ext>
                  </a:extLst>
                </a:gridCol>
                <a:gridCol w="1694412">
                  <a:extLst>
                    <a:ext uri="{9D8B030D-6E8A-4147-A177-3AD203B41FA5}">
                      <a16:colId xmlns:a16="http://schemas.microsoft.com/office/drawing/2014/main" val="3119692462"/>
                    </a:ext>
                  </a:extLst>
                </a:gridCol>
                <a:gridCol w="1694412">
                  <a:extLst>
                    <a:ext uri="{9D8B030D-6E8A-4147-A177-3AD203B41FA5}">
                      <a16:colId xmlns:a16="http://schemas.microsoft.com/office/drawing/2014/main" val="3472639139"/>
                    </a:ext>
                  </a:extLst>
                </a:gridCol>
              </a:tblGrid>
              <a:tr h="671949">
                <a:tc>
                  <a:txBody>
                    <a:bodyPr/>
                    <a:lstStyle/>
                    <a:p>
                      <a:pPr algn="ctr"/>
                      <a:endParaRPr lang="en-US" b="1" i="0" dirty="0">
                        <a:latin typeface="+mn-lt"/>
                      </a:endParaRPr>
                    </a:p>
                  </a:txBody>
                  <a:tcPr anchor="ctr"/>
                </a:tc>
                <a:tc>
                  <a:txBody>
                    <a:bodyPr/>
                    <a:lstStyle/>
                    <a:p>
                      <a:pPr algn="ctr"/>
                      <a:endParaRPr lang="en-US" b="1" i="0" dirty="0">
                        <a:latin typeface="+mn-lt"/>
                      </a:endParaRPr>
                    </a:p>
                  </a:txBody>
                  <a:tcPr anchor="ctr"/>
                </a:tc>
                <a:tc>
                  <a:txBody>
                    <a:bodyPr/>
                    <a:lstStyle/>
                    <a:p>
                      <a:pPr algn="ctr"/>
                      <a:endParaRPr lang="en-US" b="1" i="0" dirty="0">
                        <a:latin typeface="+mn-lt"/>
                      </a:endParaRPr>
                    </a:p>
                  </a:txBody>
                  <a:tcPr anchor="ctr"/>
                </a:tc>
                <a:tc>
                  <a:txBody>
                    <a:bodyPr/>
                    <a:lstStyle/>
                    <a:p>
                      <a:pPr algn="ctr"/>
                      <a:endParaRPr lang="en-US" b="1" i="0" dirty="0">
                        <a:latin typeface="+mn-lt"/>
                      </a:endParaRPr>
                    </a:p>
                  </a:txBody>
                  <a:tcPr anchor="ctr"/>
                </a:tc>
                <a:extLst>
                  <a:ext uri="{0D108BD9-81ED-4DB2-BD59-A6C34878D82A}">
                    <a16:rowId xmlns:a16="http://schemas.microsoft.com/office/drawing/2014/main" val="3298013591"/>
                  </a:ext>
                </a:extLst>
              </a:tr>
              <a:tr h="671949">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extLst>
                  <a:ext uri="{0D108BD9-81ED-4DB2-BD59-A6C34878D82A}">
                    <a16:rowId xmlns:a16="http://schemas.microsoft.com/office/drawing/2014/main" val="3873867931"/>
                  </a:ext>
                </a:extLst>
              </a:tr>
              <a:tr h="671949">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extLst>
                  <a:ext uri="{0D108BD9-81ED-4DB2-BD59-A6C34878D82A}">
                    <a16:rowId xmlns:a16="http://schemas.microsoft.com/office/drawing/2014/main" val="85209771"/>
                  </a:ext>
                </a:extLst>
              </a:tr>
              <a:tr h="671949">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tc>
                  <a:txBody>
                    <a:bodyPr/>
                    <a:lstStyle/>
                    <a:p>
                      <a:pPr algn="ctr"/>
                      <a:r>
                        <a:rPr lang="vi-VN" b="0" i="0" dirty="0">
                          <a:latin typeface="+mn-lt"/>
                        </a:rPr>
                        <a:t>,</a:t>
                      </a:r>
                      <a:endParaRPr lang="en-US" b="0" i="0" dirty="0">
                        <a:latin typeface="+mn-lt"/>
                      </a:endParaRPr>
                    </a:p>
                  </a:txBody>
                  <a:tcPr anchor="ctr"/>
                </a:tc>
                <a:tc>
                  <a:txBody>
                    <a:bodyPr/>
                    <a:lstStyle/>
                    <a:p>
                      <a:pPr algn="ctr"/>
                      <a:endParaRPr lang="en-US" b="0" i="0" dirty="0">
                        <a:latin typeface="+mn-lt"/>
                      </a:endParaRPr>
                    </a:p>
                  </a:txBody>
                  <a:tcPr anchor="ctr"/>
                </a:tc>
                <a:extLst>
                  <a:ext uri="{0D108BD9-81ED-4DB2-BD59-A6C34878D82A}">
                    <a16:rowId xmlns:a16="http://schemas.microsoft.com/office/drawing/2014/main" val="4061031278"/>
                  </a:ext>
                </a:extLst>
              </a:tr>
              <a:tr h="671949">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extLst>
                  <a:ext uri="{0D108BD9-81ED-4DB2-BD59-A6C34878D82A}">
                    <a16:rowId xmlns:a16="http://schemas.microsoft.com/office/drawing/2014/main" val="3591840781"/>
                  </a:ext>
                </a:extLst>
              </a:tr>
              <a:tr h="934254">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extLst>
                  <a:ext uri="{0D108BD9-81ED-4DB2-BD59-A6C34878D82A}">
                    <a16:rowId xmlns:a16="http://schemas.microsoft.com/office/drawing/2014/main" val="335389741"/>
                  </a:ext>
                </a:extLst>
              </a:tr>
            </a:tbl>
          </a:graphicData>
        </a:graphic>
      </p:graphicFrame>
      <p:pic>
        <p:nvPicPr>
          <p:cNvPr id="5" name="Picture 4">
            <a:extLst>
              <a:ext uri="{FF2B5EF4-FFF2-40B4-BE49-F238E27FC236}">
                <a16:creationId xmlns:a16="http://schemas.microsoft.com/office/drawing/2014/main" id="{7728441F-FE63-E8D9-A278-E1E2A698ED19}"/>
              </a:ext>
            </a:extLst>
          </p:cNvPr>
          <p:cNvPicPr>
            <a:picLocks noChangeAspect="1"/>
          </p:cNvPicPr>
          <p:nvPr/>
        </p:nvPicPr>
        <p:blipFill>
          <a:blip r:embed="rId2"/>
          <a:stretch>
            <a:fillRect/>
          </a:stretch>
        </p:blipFill>
        <p:spPr>
          <a:xfrm>
            <a:off x="4502149" y="1494971"/>
            <a:ext cx="6777647" cy="4760686"/>
          </a:xfrm>
          <a:prstGeom prst="rect">
            <a:avLst/>
          </a:prstGeom>
        </p:spPr>
      </p:pic>
    </p:spTree>
    <p:extLst>
      <p:ext uri="{BB962C8B-B14F-4D97-AF65-F5344CB8AC3E}">
        <p14:creationId xmlns:p14="http://schemas.microsoft.com/office/powerpoint/2010/main" val="1956697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40841" y="696686"/>
            <a:ext cx="10045861" cy="1146680"/>
          </a:xfrm>
          <a:noFill/>
        </p:spPr>
        <p:txBody>
          <a:bodyPr/>
          <a:lstStyle/>
          <a:p>
            <a:r>
              <a:rPr lang="en-US" sz="3200" b="0" i="0" dirty="0">
                <a:solidFill>
                  <a:srgbClr val="002060"/>
                </a:solidFill>
                <a:effectLst/>
                <a:latin typeface="Times New Roman" panose="02020603050405020304" pitchFamily="18" charset="0"/>
                <a:cs typeface="Times New Roman" panose="02020603050405020304" pitchFamily="18" charset="0"/>
              </a:rPr>
              <a:t>Ready to Install</a:t>
            </a:r>
            <a:endParaRPr lang="en-US" sz="3200" dirty="0">
              <a:solidFill>
                <a:srgbClr val="00206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BCDCF8B4-A138-5E4E-8BB9-43114F7E27F3}"/>
              </a:ext>
            </a:extLst>
          </p:cNvPr>
          <p:cNvPicPr>
            <a:picLocks noGrp="1" noChangeAspect="1"/>
          </p:cNvPicPr>
          <p:nvPr>
            <p:ph sz="half" idx="1"/>
          </p:nvPr>
        </p:nvPicPr>
        <p:blipFill>
          <a:blip r:embed="rId2"/>
          <a:stretch>
            <a:fillRect/>
          </a:stretch>
        </p:blipFill>
        <p:spPr>
          <a:xfrm>
            <a:off x="5254171" y="2061059"/>
            <a:ext cx="5181599" cy="3703133"/>
          </a:xfrm>
          <a:prstGeom prst="rect">
            <a:avLst/>
          </a:prstGeom>
          <a:ln>
            <a:noFill/>
          </a:ln>
          <a:effectLst>
            <a:outerShdw blurRad="292100" dist="139700" dir="2700000" algn="tl" rotWithShape="0">
              <a:srgbClr val="333333">
                <a:alpha val="65000"/>
              </a:srgbClr>
            </a:outerShdw>
          </a:effectLst>
        </p:spPr>
      </p:pic>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xfrm>
            <a:off x="7451790" y="2288614"/>
            <a:ext cx="3108960" cy="3475578"/>
          </a:xfrm>
          <a:noFill/>
        </p:spPr>
        <p:txBody>
          <a:bodyPr>
            <a:normAutofit/>
          </a:bodyPr>
          <a:lstStyle/>
          <a:p>
            <a:r>
              <a:rPr lang="vi-VN" dirty="0">
                <a:solidFill>
                  <a:schemeClr val="bg1"/>
                </a:solidFill>
              </a:rPr>
              <a:t>,</a:t>
            </a:r>
            <a:endParaRPr lang="en-US" dirty="0">
              <a:solidFill>
                <a:schemeClr val="bg1"/>
              </a:solidFill>
            </a:endParaRPr>
          </a:p>
        </p:txBody>
      </p:sp>
      <p:sp>
        <p:nvSpPr>
          <p:cNvPr id="3" name="Rectangle: Rounded Corners 2">
            <a:extLst>
              <a:ext uri="{FF2B5EF4-FFF2-40B4-BE49-F238E27FC236}">
                <a16:creationId xmlns:a16="http://schemas.microsoft.com/office/drawing/2014/main" id="{A4917016-C76F-E670-B13A-51ADD9F78EC0}"/>
              </a:ext>
            </a:extLst>
          </p:cNvPr>
          <p:cNvSpPr/>
          <p:nvPr/>
        </p:nvSpPr>
        <p:spPr>
          <a:xfrm>
            <a:off x="1451428" y="2061059"/>
            <a:ext cx="3091543" cy="3425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2200" b="0" i="0" dirty="0">
                <a:solidFill>
                  <a:schemeClr val="tx1"/>
                </a:solidFill>
                <a:effectLst/>
                <a:latin typeface="Times New Roman" panose="02020603050405020304" pitchFamily="18" charset="0"/>
                <a:cs typeface="Times New Roman" panose="02020603050405020304" pitchFamily="18" charset="0"/>
              </a:rPr>
              <a:t>Màn hình tóm tắt thông tin cấu hình như phiên bản Developer, thư mục cài đặt, thư mục thành phần chia sẻ và trạng thái cập nhật sản phẩm. Người dùng có thể nhấn Install để bắt đầu quá trình cài đặt</a:t>
            </a: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246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38200" y="133629"/>
            <a:ext cx="10515600" cy="1325563"/>
          </a:xfrm>
          <a:noFill/>
        </p:spPr>
        <p:txBody>
          <a:bodyPr anchor="b"/>
          <a:lstStyle/>
          <a:p>
            <a:r>
              <a:rPr lang="en-US" sz="3200" b="1" i="0" dirty="0">
                <a:solidFill>
                  <a:srgbClr val="002060"/>
                </a:solidFill>
                <a:effectLst/>
                <a:latin typeface="Times New Roman" panose="02020603050405020304" pitchFamily="18" charset="0"/>
                <a:cs typeface="Times New Roman" panose="02020603050405020304" pitchFamily="18" charset="0"/>
              </a:rPr>
              <a:t>Installation Progress</a:t>
            </a:r>
            <a:endParaRPr lang="en-US" sz="3200" b="1" dirty="0">
              <a:solidFill>
                <a:srgbClr val="002060"/>
              </a:solidFill>
              <a:latin typeface="Times New Roman" panose="02020603050405020304" pitchFamily="18" charset="0"/>
              <a:cs typeface="Times New Roman" panose="02020603050405020304" pitchFamily="18" charset="0"/>
            </a:endParaRPr>
          </a:p>
        </p:txBody>
      </p:sp>
      <p:graphicFrame>
        <p:nvGraphicFramePr>
          <p:cNvPr id="15" name="Table Placeholder 3">
            <a:extLst>
              <a:ext uri="{FF2B5EF4-FFF2-40B4-BE49-F238E27FC236}">
                <a16:creationId xmlns:a16="http://schemas.microsoft.com/office/drawing/2014/main" id="{81012411-049E-B618-E9BE-800979D76AFD}"/>
              </a:ext>
            </a:extLst>
          </p:cNvPr>
          <p:cNvGraphicFramePr>
            <a:graphicFrameLocks noGrp="1"/>
          </p:cNvGraphicFramePr>
          <p:nvPr>
            <p:ph type="tbl" sz="quarter" idx="13"/>
            <p:extLst>
              <p:ext uri="{D42A27DB-BD31-4B8C-83A1-F6EECF244321}">
                <p14:modId xmlns:p14="http://schemas.microsoft.com/office/powerpoint/2010/main" val="3748658180"/>
              </p:ext>
            </p:extLst>
          </p:nvPr>
        </p:nvGraphicFramePr>
        <p:xfrm>
          <a:off x="3512457" y="1779589"/>
          <a:ext cx="2714172" cy="3300412"/>
        </p:xfrm>
        <a:graphic>
          <a:graphicData uri="http://schemas.openxmlformats.org/drawingml/2006/table">
            <a:tbl>
              <a:tblPr firstRow="1" bandRow="1">
                <a:tableStyleId>{912C8C85-51F0-491E-9774-3900AFEF0FD7}</a:tableStyleId>
              </a:tblPr>
              <a:tblGrid>
                <a:gridCol w="1357086">
                  <a:extLst>
                    <a:ext uri="{9D8B030D-6E8A-4147-A177-3AD203B41FA5}">
                      <a16:colId xmlns:a16="http://schemas.microsoft.com/office/drawing/2014/main" val="4277526474"/>
                    </a:ext>
                  </a:extLst>
                </a:gridCol>
                <a:gridCol w="1357086">
                  <a:extLst>
                    <a:ext uri="{9D8B030D-6E8A-4147-A177-3AD203B41FA5}">
                      <a16:colId xmlns:a16="http://schemas.microsoft.com/office/drawing/2014/main" val="2438884888"/>
                    </a:ext>
                  </a:extLst>
                </a:gridCol>
              </a:tblGrid>
              <a:tr h="3300412">
                <a:tc>
                  <a:txBody>
                    <a:bodyPr/>
                    <a:lstStyle/>
                    <a:p>
                      <a:pPr algn="ctr"/>
                      <a:endParaRPr lang="en-US" b="0" i="0" dirty="0">
                        <a:latin typeface="+mn-lt"/>
                      </a:endParaRPr>
                    </a:p>
                  </a:txBody>
                  <a:tcPr anchor="ctr"/>
                </a:tc>
                <a:tc>
                  <a:txBody>
                    <a:bodyPr/>
                    <a:lstStyle/>
                    <a:p>
                      <a:pPr algn="ctr"/>
                      <a:endParaRPr lang="en-US" b="0" i="0" dirty="0">
                        <a:latin typeface="+mn-lt"/>
                      </a:endParaRPr>
                    </a:p>
                  </a:txBody>
                  <a:tcPr anchor="ctr"/>
                </a:tc>
                <a:extLst>
                  <a:ext uri="{0D108BD9-81ED-4DB2-BD59-A6C34878D82A}">
                    <a16:rowId xmlns:a16="http://schemas.microsoft.com/office/drawing/2014/main" val="2857107962"/>
                  </a:ext>
                </a:extLst>
              </a:tr>
            </a:tbl>
          </a:graphicData>
        </a:graphic>
      </p:graphicFrame>
      <p:pic>
        <p:nvPicPr>
          <p:cNvPr id="4" name="Picture 3">
            <a:extLst>
              <a:ext uri="{FF2B5EF4-FFF2-40B4-BE49-F238E27FC236}">
                <a16:creationId xmlns:a16="http://schemas.microsoft.com/office/drawing/2014/main" id="{54487786-4E19-A781-5FB1-B57198F596C3}"/>
              </a:ext>
            </a:extLst>
          </p:cNvPr>
          <p:cNvPicPr>
            <a:picLocks noChangeAspect="1"/>
          </p:cNvPicPr>
          <p:nvPr/>
        </p:nvPicPr>
        <p:blipFill>
          <a:blip r:embed="rId2"/>
          <a:stretch>
            <a:fillRect/>
          </a:stretch>
        </p:blipFill>
        <p:spPr>
          <a:xfrm>
            <a:off x="3512457" y="1622217"/>
            <a:ext cx="7097485" cy="5172058"/>
          </a:xfrm>
          <a:prstGeom prst="rect">
            <a:avLst/>
          </a:prstGeom>
        </p:spPr>
      </p:pic>
      <p:sp>
        <p:nvSpPr>
          <p:cNvPr id="5" name="TextBox 4">
            <a:extLst>
              <a:ext uri="{FF2B5EF4-FFF2-40B4-BE49-F238E27FC236}">
                <a16:creationId xmlns:a16="http://schemas.microsoft.com/office/drawing/2014/main" id="{3D70E404-E663-35A7-87B8-B79C3934B87C}"/>
              </a:ext>
            </a:extLst>
          </p:cNvPr>
          <p:cNvSpPr txBox="1"/>
          <p:nvPr/>
        </p:nvSpPr>
        <p:spPr>
          <a:xfrm>
            <a:off x="-1" y="2383749"/>
            <a:ext cx="3323771" cy="1785104"/>
          </a:xfrm>
          <a:prstGeom prst="rect">
            <a:avLst/>
          </a:prstGeom>
          <a:noFill/>
        </p:spPr>
        <p:txBody>
          <a:bodyPr wrap="square">
            <a:spAutoFit/>
          </a:bodyPr>
          <a:lstStyle/>
          <a:p>
            <a:r>
              <a:rPr lang="en-US" sz="2200" b="0" i="0" dirty="0">
                <a:effectLst/>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Hệ thống đang mở rộng các tính năng đã chọn. </a:t>
            </a:r>
            <a:endParaRPr lang="en-US" sz="2200" b="0" i="0" dirty="0">
              <a:effectLst/>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Người dùng cần chờ quá trình hoàn tất trước khi có thể tiếp tục</a:t>
            </a:r>
            <a:r>
              <a:rPr lang="en-US" sz="2200" b="0" i="0" dirty="0">
                <a:effectLst/>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463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0C7E5-5A80-22DC-3342-B303735ACD87}"/>
              </a:ext>
            </a:extLst>
          </p:cNvPr>
          <p:cNvSpPr>
            <a:spLocks noGrp="1"/>
          </p:cNvSpPr>
          <p:nvPr>
            <p:ph type="title"/>
          </p:nvPr>
        </p:nvSpPr>
        <p:spPr/>
        <p:txBody>
          <a:bodyPr/>
          <a:lstStyle/>
          <a:p>
            <a:pPr algn="l"/>
            <a:r>
              <a:rPr lang="en-US" sz="2200" dirty="0">
                <a:latin typeface="Times New Roman" panose="02020603050405020304" pitchFamily="18" charset="0"/>
                <a:cs typeface="Times New Roman" panose="02020603050405020304" pitchFamily="18" charset="0"/>
              </a:rPr>
              <a:t>- T</a:t>
            </a:r>
            <a:r>
              <a:rPr lang="vi-VN" sz="2200" b="0" i="0" dirty="0">
                <a:effectLst/>
                <a:latin typeface="Times New Roman" panose="02020603050405020304" pitchFamily="18" charset="0"/>
                <a:cs typeface="Times New Roman" panose="02020603050405020304" pitchFamily="18" charset="0"/>
              </a:rPr>
              <a:t>hông báo rằng quá trình cài đặt SQL Server 2022 đã hoàn tất thành công.</a:t>
            </a:r>
            <a:br>
              <a:rPr lang="en-US" sz="2200" b="0" i="0" dirty="0">
                <a:effectLst/>
                <a:latin typeface="Times New Roman" panose="02020603050405020304" pitchFamily="18" charset="0"/>
                <a:cs typeface="Times New Roman" panose="02020603050405020304" pitchFamily="18" charset="0"/>
              </a:rPr>
            </a:br>
            <a:br>
              <a:rPr lang="en-US" sz="2200" b="0" i="0" dirty="0">
                <a:effectLst/>
                <a:latin typeface="Times New Roman" panose="02020603050405020304" pitchFamily="18" charset="0"/>
                <a:cs typeface="Times New Roman" panose="02020603050405020304" pitchFamily="18" charset="0"/>
              </a:rPr>
            </a:br>
            <a:r>
              <a:rPr lang="en-US" sz="2200" b="0" i="0" dirty="0">
                <a:effectLst/>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Tất cả các tính năng đã chọn đều được cài đặt thành công (Succeeded).</a:t>
            </a:r>
            <a:br>
              <a:rPr lang="en-US" sz="2200" b="0" i="0" dirty="0">
                <a:effectLst/>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Người dùng có thể đóng cửa sổ và bắt đầu sử dụng SQL Server</a:t>
            </a:r>
            <a:endParaRPr lang="en-US"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FBF340A-5E23-075A-0EF7-74B6C4BE7734}"/>
              </a:ext>
            </a:extLst>
          </p:cNvPr>
          <p:cNvPicPr>
            <a:picLocks noGrp="1" noChangeAspect="1"/>
          </p:cNvPicPr>
          <p:nvPr>
            <p:ph idx="1"/>
          </p:nvPr>
        </p:nvPicPr>
        <p:blipFill>
          <a:blip r:embed="rId2"/>
          <a:stretch>
            <a:fillRect/>
          </a:stretch>
        </p:blipFill>
        <p:spPr>
          <a:xfrm>
            <a:off x="4717143" y="1457865"/>
            <a:ext cx="6951890" cy="4580626"/>
          </a:xfrm>
        </p:spPr>
      </p:pic>
      <p:sp>
        <p:nvSpPr>
          <p:cNvPr id="4" name="TextBox 3">
            <a:extLst>
              <a:ext uri="{FF2B5EF4-FFF2-40B4-BE49-F238E27FC236}">
                <a16:creationId xmlns:a16="http://schemas.microsoft.com/office/drawing/2014/main" id="{79B83FE5-3952-175B-3F46-04F40FFF7F42}"/>
              </a:ext>
            </a:extLst>
          </p:cNvPr>
          <p:cNvSpPr txBox="1"/>
          <p:nvPr/>
        </p:nvSpPr>
        <p:spPr>
          <a:xfrm>
            <a:off x="2264229" y="634843"/>
            <a:ext cx="6096000" cy="584775"/>
          </a:xfrm>
          <a:prstGeom prst="rect">
            <a:avLst/>
          </a:prstGeom>
          <a:noFill/>
        </p:spPr>
        <p:txBody>
          <a:bodyPr wrap="square">
            <a:spAutoFit/>
          </a:bodyPr>
          <a:lstStyle/>
          <a:p>
            <a:r>
              <a:rPr lang="en-US" sz="3200" b="1" i="0" dirty="0">
                <a:solidFill>
                  <a:srgbClr val="002060"/>
                </a:solidFill>
                <a:effectLst/>
                <a:latin typeface="Times New Roman" panose="02020603050405020304" pitchFamily="18" charset="0"/>
                <a:cs typeface="Times New Roman" panose="02020603050405020304" pitchFamily="18" charset="0"/>
              </a:rPr>
              <a:t>Complete</a:t>
            </a:r>
            <a:endParaRPr lang="en-US" sz="32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9189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77E5C2-DFA3-B50D-99CE-E56E5B906680}"/>
              </a:ext>
            </a:extLst>
          </p:cNvPr>
          <p:cNvSpPr>
            <a:spLocks noGrp="1"/>
          </p:cNvSpPr>
          <p:nvPr>
            <p:ph type="title"/>
          </p:nvPr>
        </p:nvSpPr>
        <p:spPr>
          <a:xfrm>
            <a:off x="1269357" y="891251"/>
            <a:ext cx="9653286" cy="846654"/>
          </a:xfrm>
        </p:spPr>
        <p:txBody>
          <a:bodyPr/>
          <a:lstStyle/>
          <a:p>
            <a:r>
              <a:rPr lang="en-US" sz="3200" b="1" i="0" dirty="0">
                <a:solidFill>
                  <a:srgbClr val="002060"/>
                </a:solidFill>
                <a:effectLst/>
                <a:latin typeface="Times New Roman" panose="02020603050405020304" pitchFamily="18" charset="0"/>
                <a:cs typeface="Times New Roman" panose="02020603050405020304" pitchFamily="18" charset="0"/>
              </a:rPr>
              <a:t>SQL Server Configuration Manager</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476A9806-19B2-63ED-2272-3B3F0ADB5DBA}"/>
              </a:ext>
            </a:extLst>
          </p:cNvPr>
          <p:cNvSpPr>
            <a:spLocks noGrp="1"/>
          </p:cNvSpPr>
          <p:nvPr>
            <p:ph sz="half" idx="13"/>
          </p:nvPr>
        </p:nvSpPr>
        <p:spPr/>
        <p:txBody>
          <a:bodyPr/>
          <a:lstStyle/>
          <a:p>
            <a:r>
              <a:rPr lang="vi-VN" dirty="0">
                <a:solidFill>
                  <a:schemeClr val="bg1"/>
                </a:solidFill>
              </a:rPr>
              <a:t>,</a:t>
            </a:r>
            <a:endParaRPr lang="en-US" dirty="0">
              <a:solidFill>
                <a:schemeClr val="bg1"/>
              </a:solidFill>
            </a:endParaRPr>
          </a:p>
        </p:txBody>
      </p:sp>
      <p:sp>
        <p:nvSpPr>
          <p:cNvPr id="6" name="Content Placeholder 5">
            <a:extLst>
              <a:ext uri="{FF2B5EF4-FFF2-40B4-BE49-F238E27FC236}">
                <a16:creationId xmlns:a16="http://schemas.microsoft.com/office/drawing/2014/main" id="{3ABFCA63-AEC0-1220-5D5C-D2C4AD073661}"/>
              </a:ext>
            </a:extLst>
          </p:cNvPr>
          <p:cNvSpPr>
            <a:spLocks noGrp="1"/>
          </p:cNvSpPr>
          <p:nvPr>
            <p:ph sz="half" idx="14"/>
          </p:nvPr>
        </p:nvSpPr>
        <p:spPr/>
        <p:txBody>
          <a:bodyPr/>
          <a:lstStyle/>
          <a:p>
            <a:r>
              <a:rPr lang="vi-VN" dirty="0">
                <a:solidFill>
                  <a:schemeClr val="bg1"/>
                </a:solidFill>
              </a:rPr>
              <a:t>,</a:t>
            </a:r>
            <a:endParaRPr lang="en-US" dirty="0">
              <a:solidFill>
                <a:schemeClr val="bg1"/>
              </a:solidFill>
            </a:endParaRPr>
          </a:p>
        </p:txBody>
      </p:sp>
      <p:pic>
        <p:nvPicPr>
          <p:cNvPr id="8" name="Picture 7">
            <a:extLst>
              <a:ext uri="{FF2B5EF4-FFF2-40B4-BE49-F238E27FC236}">
                <a16:creationId xmlns:a16="http://schemas.microsoft.com/office/drawing/2014/main" id="{F84B520E-EE15-9151-6601-51D01B9175E3}"/>
              </a:ext>
            </a:extLst>
          </p:cNvPr>
          <p:cNvPicPr>
            <a:picLocks noChangeAspect="1"/>
          </p:cNvPicPr>
          <p:nvPr/>
        </p:nvPicPr>
        <p:blipFill>
          <a:blip r:embed="rId2"/>
          <a:stretch>
            <a:fillRect/>
          </a:stretch>
        </p:blipFill>
        <p:spPr>
          <a:xfrm>
            <a:off x="5050971" y="2049505"/>
            <a:ext cx="6212115" cy="406100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9FDA5E3-680D-5F15-380F-CB82FCA437BC}"/>
              </a:ext>
            </a:extLst>
          </p:cNvPr>
          <p:cNvSpPr txBox="1"/>
          <p:nvPr/>
        </p:nvSpPr>
        <p:spPr>
          <a:xfrm>
            <a:off x="928914" y="2049505"/>
            <a:ext cx="4122057" cy="3477875"/>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 N</a:t>
            </a:r>
            <a:r>
              <a:rPr lang="vi-VN" sz="2200" b="0" i="0" dirty="0">
                <a:effectLst/>
                <a:latin typeface="Times New Roman" panose="02020603050405020304" pitchFamily="18" charset="0"/>
                <a:cs typeface="Times New Roman" panose="02020603050405020304" pitchFamily="18" charset="0"/>
              </a:rPr>
              <a:t>ơi quản lý các giao thức mạng cho SQL Server. </a:t>
            </a:r>
            <a:endParaRPr lang="en-US" sz="2200" b="0" i="0" dirty="0">
              <a:effectLst/>
              <a:latin typeface="Times New Roman" panose="02020603050405020304" pitchFamily="18" charset="0"/>
              <a:cs typeface="Times New Roman" panose="02020603050405020304" pitchFamily="18" charset="0"/>
            </a:endParaRPr>
          </a:p>
          <a:p>
            <a:endParaRPr lang="en-US" sz="2200" b="0" i="0" dirty="0">
              <a:effectLst/>
              <a:latin typeface="Times New Roman" panose="02020603050405020304" pitchFamily="18" charset="0"/>
              <a:cs typeface="Times New Roman" panose="02020603050405020304" pitchFamily="18" charset="0"/>
            </a:endParaRPr>
          </a:p>
          <a:p>
            <a:r>
              <a:rPr lang="en-US" sz="2200" b="0" i="0" dirty="0">
                <a:effectLst/>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Hiện tại, ba giao thức Shared Memory, Named Pipes, TCP/IP</a:t>
            </a:r>
            <a:r>
              <a:rPr lang="en-US" sz="2200" dirty="0">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đều đã được Enabled (bật). </a:t>
            </a:r>
            <a:endParaRPr lang="en-US" sz="2200" b="0" i="0" dirty="0">
              <a:effectLst/>
              <a:latin typeface="Times New Roman" panose="02020603050405020304" pitchFamily="18" charset="0"/>
              <a:cs typeface="Times New Roman" panose="02020603050405020304" pitchFamily="18" charset="0"/>
            </a:endParaRPr>
          </a:p>
          <a:p>
            <a:endParaRPr lang="en-US" sz="2200" b="0" i="0" dirty="0">
              <a:effectLst/>
              <a:latin typeface="Times New Roman" panose="02020603050405020304" pitchFamily="18" charset="0"/>
              <a:cs typeface="Times New Roman" panose="02020603050405020304" pitchFamily="18" charset="0"/>
            </a:endParaRPr>
          </a:p>
          <a:p>
            <a:r>
              <a:rPr lang="vi-VN" sz="2200" b="0" i="0" dirty="0">
                <a:effectLst/>
                <a:latin typeface="Times New Roman" panose="02020603050405020304" pitchFamily="18" charset="0"/>
                <a:cs typeface="Times New Roman" panose="02020603050405020304" pitchFamily="18" charset="0"/>
              </a:rPr>
              <a:t>Điều này đảm bảo SQL Server có thể giao tiếp qua nhiều phương thức kết nối khác nhau</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5298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E2ED31-A3DC-FD30-CE09-8AE8DFBEE8F8}"/>
              </a:ext>
            </a:extLst>
          </p:cNvPr>
          <p:cNvSpPr>
            <a:spLocks noGrp="1"/>
          </p:cNvSpPr>
          <p:nvPr>
            <p:ph type="ctrTitle"/>
          </p:nvPr>
        </p:nvSpPr>
        <p:spPr/>
        <p:txBody>
          <a:bodyPr/>
          <a:lstStyle/>
          <a:p>
            <a:r>
              <a:rPr lang="vi-VN" dirty="0"/>
              <a:t>,</a:t>
            </a:r>
            <a:endParaRPr lang="en-US" dirty="0"/>
          </a:p>
        </p:txBody>
      </p:sp>
      <p:sp>
        <p:nvSpPr>
          <p:cNvPr id="6" name="Picture Placeholder 5">
            <a:extLst>
              <a:ext uri="{FF2B5EF4-FFF2-40B4-BE49-F238E27FC236}">
                <a16:creationId xmlns:a16="http://schemas.microsoft.com/office/drawing/2014/main" id="{9151A9AD-943B-58B0-6B4E-8D9AEE70E1C0}"/>
              </a:ext>
            </a:extLst>
          </p:cNvPr>
          <p:cNvSpPr>
            <a:spLocks noGrp="1"/>
          </p:cNvSpPr>
          <p:nvPr>
            <p:ph type="pic" sz="quarter" idx="13"/>
          </p:nvPr>
        </p:nvSpPr>
        <p:spPr>
          <a:xfrm>
            <a:off x="8095682" y="1059543"/>
            <a:ext cx="3029627" cy="5152570"/>
          </a:xfrm>
        </p:spPr>
        <p:txBody>
          <a:bodyPr/>
          <a:lstStyle/>
          <a:p>
            <a:pPr algn="l">
              <a:buFontTx/>
              <a:buChar char="-"/>
            </a:pPr>
            <a:r>
              <a:rPr lang="vi-VN" sz="2200" b="0" i="0" dirty="0">
                <a:effectLst/>
                <a:latin typeface="Times New Roman" panose="02020603050405020304" pitchFamily="18" charset="0"/>
                <a:cs typeface="Times New Roman" panose="02020603050405020304" pitchFamily="18" charset="0"/>
              </a:rPr>
              <a:t>SQL Server (MSSQLSERVER) → Đang chạy (hoạt động bình thường). </a:t>
            </a:r>
            <a:endParaRPr lang="en-US" sz="2200" dirty="0">
              <a:latin typeface="Times New Roman" panose="02020603050405020304" pitchFamily="18" charset="0"/>
              <a:cs typeface="Times New Roman" panose="02020603050405020304" pitchFamily="18" charset="0"/>
            </a:endParaRPr>
          </a:p>
          <a:p>
            <a:pPr algn="l">
              <a:buFontTx/>
              <a:buChar char="-"/>
            </a:pPr>
            <a:r>
              <a:rPr lang="vi-VN" sz="2200" b="0" i="0" dirty="0">
                <a:effectLst/>
                <a:latin typeface="Times New Roman" panose="02020603050405020304" pitchFamily="18" charset="0"/>
                <a:cs typeface="Times New Roman" panose="02020603050405020304" pitchFamily="18" charset="0"/>
              </a:rPr>
              <a:t>SQL Server Browser → Đã dừng (cần bật nếu có nhiều instance hoặc kết nối từ xa). </a:t>
            </a:r>
            <a:endParaRPr lang="en-US" sz="2200" dirty="0">
              <a:latin typeface="Times New Roman" panose="02020603050405020304" pitchFamily="18" charset="0"/>
              <a:cs typeface="Times New Roman" panose="02020603050405020304" pitchFamily="18" charset="0"/>
            </a:endParaRPr>
          </a:p>
          <a:p>
            <a:pPr algn="l">
              <a:buFontTx/>
              <a:buChar char="-"/>
            </a:pPr>
            <a:r>
              <a:rPr lang="vi-VN" sz="2200" b="0" i="0" dirty="0">
                <a:effectLst/>
                <a:latin typeface="Times New Roman" panose="02020603050405020304" pitchFamily="18" charset="0"/>
                <a:cs typeface="Times New Roman" panose="02020603050405020304" pitchFamily="18" charset="0"/>
              </a:rPr>
              <a:t>SQL Server Agent → Đã dừng (cần bật nếu dùng để lập lịch công việc).</a:t>
            </a:r>
            <a:endParaRPr lang="en-US" sz="2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D8D2D67-42B5-178E-E6F0-E08C0A980FCF}"/>
              </a:ext>
            </a:extLst>
          </p:cNvPr>
          <p:cNvPicPr>
            <a:picLocks noChangeAspect="1"/>
          </p:cNvPicPr>
          <p:nvPr/>
        </p:nvPicPr>
        <p:blipFill>
          <a:blip r:embed="rId2"/>
          <a:stretch>
            <a:fillRect/>
          </a:stretch>
        </p:blipFill>
        <p:spPr>
          <a:xfrm>
            <a:off x="273752" y="798653"/>
            <a:ext cx="7154273" cy="5442397"/>
          </a:xfrm>
          <a:prstGeom prst="rect">
            <a:avLst/>
          </a:prstGeom>
        </p:spPr>
      </p:pic>
      <p:sp>
        <p:nvSpPr>
          <p:cNvPr id="3" name="TextBox 2">
            <a:extLst>
              <a:ext uri="{FF2B5EF4-FFF2-40B4-BE49-F238E27FC236}">
                <a16:creationId xmlns:a16="http://schemas.microsoft.com/office/drawing/2014/main" id="{DB35E1E6-3358-FF78-682D-073C7D7DEE5F}"/>
              </a:ext>
            </a:extLst>
          </p:cNvPr>
          <p:cNvSpPr txBox="1"/>
          <p:nvPr/>
        </p:nvSpPr>
        <p:spPr>
          <a:xfrm>
            <a:off x="5979885" y="-75548"/>
            <a:ext cx="6723907" cy="1384995"/>
          </a:xfrm>
          <a:prstGeom prst="rect">
            <a:avLst/>
          </a:prstGeom>
          <a:noFill/>
        </p:spPr>
        <p:txBody>
          <a:bodyPr wrap="square">
            <a:spAutoFit/>
          </a:bodyPr>
          <a:lstStyle/>
          <a:p>
            <a:r>
              <a:rPr lang="en-US" sz="2800" b="1" i="0" dirty="0">
                <a:solidFill>
                  <a:srgbClr val="002060"/>
                </a:solidFill>
                <a:effectLst/>
                <a:latin typeface="Times New Roman" panose="02020603050405020304" pitchFamily="18" charset="0"/>
                <a:cs typeface="Times New Roman" panose="02020603050405020304" pitchFamily="18" charset="0"/>
              </a:rPr>
              <a:t>SQL Server Configuration Manager </a:t>
            </a:r>
            <a:r>
              <a:rPr lang="en-US" sz="2800" b="1" i="0" dirty="0" err="1">
                <a:solidFill>
                  <a:srgbClr val="002060"/>
                </a:solidFill>
                <a:effectLst/>
                <a:latin typeface="Times New Roman" panose="02020603050405020304" pitchFamily="18" charset="0"/>
                <a:cs typeface="Times New Roman" panose="02020603050405020304" pitchFamily="18" charset="0"/>
              </a:rPr>
              <a:t>với</a:t>
            </a:r>
            <a:r>
              <a:rPr lang="en-US" sz="2800" b="1" i="0" dirty="0">
                <a:solidFill>
                  <a:srgbClr val="002060"/>
                </a:solidFill>
                <a:effectLst/>
                <a:latin typeface="Times New Roman" panose="02020603050405020304" pitchFamily="18" charset="0"/>
                <a:cs typeface="Times New Roman" panose="02020603050405020304" pitchFamily="18" charset="0"/>
              </a:rPr>
              <a:t> </a:t>
            </a:r>
            <a:r>
              <a:rPr lang="en-US" sz="2800" b="1" i="0" dirty="0" err="1">
                <a:solidFill>
                  <a:srgbClr val="002060"/>
                </a:solidFill>
                <a:effectLst/>
                <a:latin typeface="Times New Roman" panose="02020603050405020304" pitchFamily="18" charset="0"/>
                <a:cs typeface="Times New Roman" panose="02020603050405020304" pitchFamily="18" charset="0"/>
              </a:rPr>
              <a:t>các</a:t>
            </a:r>
            <a:r>
              <a:rPr lang="en-US" sz="2800" b="1" i="0" dirty="0">
                <a:solidFill>
                  <a:srgbClr val="002060"/>
                </a:solidFill>
                <a:effectLst/>
                <a:latin typeface="Times New Roman" panose="02020603050405020304" pitchFamily="18" charset="0"/>
                <a:cs typeface="Times New Roman" panose="02020603050405020304" pitchFamily="18" charset="0"/>
              </a:rPr>
              <a:t> </a:t>
            </a:r>
            <a:r>
              <a:rPr lang="en-US" sz="2800" b="1" i="0" dirty="0" err="1">
                <a:solidFill>
                  <a:srgbClr val="002060"/>
                </a:solidFill>
                <a:effectLst/>
                <a:latin typeface="Times New Roman" panose="02020603050405020304" pitchFamily="18" charset="0"/>
                <a:cs typeface="Times New Roman" panose="02020603050405020304" pitchFamily="18" charset="0"/>
              </a:rPr>
              <a:t>dịch</a:t>
            </a:r>
            <a:r>
              <a:rPr lang="en-US" sz="2800" b="1" i="0" dirty="0">
                <a:solidFill>
                  <a:srgbClr val="002060"/>
                </a:solidFill>
                <a:effectLst/>
                <a:latin typeface="Times New Roman" panose="02020603050405020304" pitchFamily="18" charset="0"/>
                <a:cs typeface="Times New Roman" panose="02020603050405020304" pitchFamily="18" charset="0"/>
              </a:rPr>
              <a:t> </a:t>
            </a:r>
            <a:r>
              <a:rPr lang="en-US" sz="2800" b="1" i="0" dirty="0" err="1">
                <a:solidFill>
                  <a:srgbClr val="002060"/>
                </a:solidFill>
                <a:effectLst/>
                <a:latin typeface="Times New Roman" panose="02020603050405020304" pitchFamily="18" charset="0"/>
                <a:cs typeface="Times New Roman" panose="02020603050405020304" pitchFamily="18" charset="0"/>
              </a:rPr>
              <a:t>vụ</a:t>
            </a:r>
            <a:r>
              <a:rPr lang="en-US" sz="2800" b="1" i="0" dirty="0">
                <a:solidFill>
                  <a:srgbClr val="002060"/>
                </a:solidFill>
                <a:effectLst/>
                <a:latin typeface="Times New Roman" panose="02020603050405020304" pitchFamily="18" charset="0"/>
                <a:cs typeface="Times New Roman" panose="02020603050405020304" pitchFamily="18" charset="0"/>
              </a:rPr>
              <a:t> </a:t>
            </a:r>
            <a:r>
              <a:rPr lang="en-US" sz="2800" b="1" i="0" dirty="0" err="1">
                <a:solidFill>
                  <a:srgbClr val="002060"/>
                </a:solidFill>
                <a:effectLst/>
                <a:latin typeface="Times New Roman" panose="02020603050405020304" pitchFamily="18" charset="0"/>
                <a:cs typeface="Times New Roman" panose="02020603050405020304" pitchFamily="18" charset="0"/>
              </a:rPr>
              <a:t>của</a:t>
            </a:r>
            <a:r>
              <a:rPr lang="en-US" sz="2800" b="1" i="0" dirty="0">
                <a:solidFill>
                  <a:srgbClr val="002060"/>
                </a:solidFill>
                <a:effectLst/>
                <a:latin typeface="Times New Roman" panose="02020603050405020304" pitchFamily="18" charset="0"/>
                <a:cs typeface="Times New Roman" panose="02020603050405020304" pitchFamily="18" charset="0"/>
              </a:rPr>
              <a:t> SQL Server. </a:t>
            </a:r>
            <a:br>
              <a:rPr lang="en-US" sz="2800" b="1" dirty="0">
                <a:solidFill>
                  <a:srgbClr val="002060"/>
                </a:solidFill>
                <a:latin typeface="Times New Roman" panose="02020603050405020304" pitchFamily="18" charset="0"/>
                <a:cs typeface="Times New Roman" panose="02020603050405020304" pitchFamily="18" charset="0"/>
              </a:rPr>
            </a:br>
            <a:endParaRPr lang="en-US" sz="2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6063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F387-4921-0B36-CDDB-5681AEA5B6C6}"/>
              </a:ext>
            </a:extLst>
          </p:cNvPr>
          <p:cNvSpPr>
            <a:spLocks noGrp="1"/>
          </p:cNvSpPr>
          <p:nvPr>
            <p:ph type="title"/>
          </p:nvPr>
        </p:nvSpPr>
        <p:spPr/>
        <p:txBody>
          <a:bodyPr/>
          <a:lstStyle/>
          <a:p>
            <a:r>
              <a:rPr lang="vi-VN" dirty="0">
                <a:solidFill>
                  <a:schemeClr val="bg1"/>
                </a:solidFill>
              </a:rPr>
              <a:t>,</a:t>
            </a:r>
            <a:endParaRPr lang="en-US" dirty="0">
              <a:solidFill>
                <a:schemeClr val="bg1"/>
              </a:solidFill>
            </a:endParaRPr>
          </a:p>
        </p:txBody>
      </p:sp>
      <p:pic>
        <p:nvPicPr>
          <p:cNvPr id="11" name="Table Placeholder 10">
            <a:extLst>
              <a:ext uri="{FF2B5EF4-FFF2-40B4-BE49-F238E27FC236}">
                <a16:creationId xmlns:a16="http://schemas.microsoft.com/office/drawing/2014/main" id="{291B415F-D810-CECF-F545-1F9AF8805FB7}"/>
              </a:ext>
            </a:extLst>
          </p:cNvPr>
          <p:cNvPicPr>
            <a:picLocks noGrp="1" noChangeAspect="1"/>
          </p:cNvPicPr>
          <p:nvPr>
            <p:ph idx="1"/>
          </p:nvPr>
        </p:nvPicPr>
        <p:blipFill>
          <a:blip r:embed="rId2"/>
          <a:stretch>
            <a:fillRect/>
          </a:stretch>
        </p:blipFill>
        <p:spPr>
          <a:xfrm>
            <a:off x="4795838" y="827314"/>
            <a:ext cx="6023124" cy="5211177"/>
          </a:xfrm>
          <a:prstGeom prst="rect">
            <a:avLst/>
          </a:prstGeom>
        </p:spPr>
      </p:pic>
      <p:sp>
        <p:nvSpPr>
          <p:cNvPr id="6" name="Rectangle: Rounded Corners 5">
            <a:extLst>
              <a:ext uri="{FF2B5EF4-FFF2-40B4-BE49-F238E27FC236}">
                <a16:creationId xmlns:a16="http://schemas.microsoft.com/office/drawing/2014/main" id="{514FB506-F6B1-DF44-2DE1-4995485070AB}"/>
              </a:ext>
            </a:extLst>
          </p:cNvPr>
          <p:cNvSpPr/>
          <p:nvPr/>
        </p:nvSpPr>
        <p:spPr>
          <a:xfrm>
            <a:off x="424923" y="521254"/>
            <a:ext cx="3199267" cy="28438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Bước</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Tải</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về</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SQL Server 2022 Developer</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Truy</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cập</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trang</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tải</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SQL Server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Microsoft:</a:t>
            </a:r>
            <a:b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200" i="0"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https://www.microsoft.com/en-us/sql-server/sql-server-downloads</a:t>
            </a:r>
            <a:r>
              <a:rPr kumimoji="0" lang="en-US" altLang="en-US" sz="2200" i="0"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9" name="Rectangle: Rounded Corners 8">
            <a:extLst>
              <a:ext uri="{FF2B5EF4-FFF2-40B4-BE49-F238E27FC236}">
                <a16:creationId xmlns:a16="http://schemas.microsoft.com/office/drawing/2014/main" id="{3B04B529-C0AE-D1DE-11C3-5374AC9E3C0E}"/>
              </a:ext>
            </a:extLst>
          </p:cNvPr>
          <p:cNvSpPr/>
          <p:nvPr/>
        </p:nvSpPr>
        <p:spPr>
          <a:xfrm>
            <a:off x="423790" y="3599543"/>
            <a:ext cx="3200400" cy="26733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Chọn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"Download now" ở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mục</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SQL Server 2022 Developer. </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File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tải</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về</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tên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dạng</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SQL2022-SSEI-Dev.exe (~6MB).</a:t>
            </a:r>
          </a:p>
        </p:txBody>
      </p:sp>
    </p:spTree>
    <p:extLst>
      <p:ext uri="{BB962C8B-B14F-4D97-AF65-F5344CB8AC3E}">
        <p14:creationId xmlns:p14="http://schemas.microsoft.com/office/powerpoint/2010/main" val="878108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94E9D8-ED0D-043A-A3F4-5BD256411B0B}"/>
              </a:ext>
            </a:extLst>
          </p:cNvPr>
          <p:cNvSpPr>
            <a:spLocks noGrp="1"/>
          </p:cNvSpPr>
          <p:nvPr>
            <p:ph type="title"/>
          </p:nvPr>
        </p:nvSpPr>
        <p:spPr>
          <a:xfrm>
            <a:off x="838200" y="266219"/>
            <a:ext cx="10389243" cy="1170260"/>
          </a:xfrm>
        </p:spPr>
        <p:txBody>
          <a:bodyPr/>
          <a:lstStyle/>
          <a:p>
            <a:r>
              <a:rPr lang="en-US" sz="3200" b="1" i="0" dirty="0">
                <a:solidFill>
                  <a:srgbClr val="002060"/>
                </a:solidFill>
                <a:effectLst/>
                <a:latin typeface="Times New Roman" panose="02020603050405020304" pitchFamily="18" charset="0"/>
                <a:cs typeface="Times New Roman" panose="02020603050405020304" pitchFamily="18" charset="0"/>
              </a:rPr>
              <a:t>SQL Server Management Studio</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7" name="Table Placeholder 6">
            <a:extLst>
              <a:ext uri="{FF2B5EF4-FFF2-40B4-BE49-F238E27FC236}">
                <a16:creationId xmlns:a16="http://schemas.microsoft.com/office/drawing/2014/main" id="{AC76064A-DE28-5811-3B43-D1DDAD68EE91}"/>
              </a:ext>
            </a:extLst>
          </p:cNvPr>
          <p:cNvSpPr>
            <a:spLocks noGrp="1"/>
          </p:cNvSpPr>
          <p:nvPr>
            <p:ph type="tbl" sz="quarter" idx="13"/>
          </p:nvPr>
        </p:nvSpPr>
        <p:spPr>
          <a:xfrm>
            <a:off x="964558" y="1779325"/>
            <a:ext cx="10262886" cy="4297680"/>
          </a:xfrm>
        </p:spPr>
        <p:txBody>
          <a:bodyPr/>
          <a:lstStyle/>
          <a:p>
            <a:r>
              <a:rPr lang="vi-VN" dirty="0">
                <a:solidFill>
                  <a:schemeClr val="bg1"/>
                </a:solidFill>
              </a:rPr>
              <a:t>,</a:t>
            </a:r>
            <a:endParaRPr lang="en-US" dirty="0">
              <a:solidFill>
                <a:schemeClr val="bg1"/>
              </a:solidFill>
            </a:endParaRPr>
          </a:p>
        </p:txBody>
      </p:sp>
      <p:pic>
        <p:nvPicPr>
          <p:cNvPr id="11" name="Picture 10">
            <a:extLst>
              <a:ext uri="{FF2B5EF4-FFF2-40B4-BE49-F238E27FC236}">
                <a16:creationId xmlns:a16="http://schemas.microsoft.com/office/drawing/2014/main" id="{4BD888F3-119B-1553-14AF-72A2D37BBB24}"/>
              </a:ext>
            </a:extLst>
          </p:cNvPr>
          <p:cNvPicPr>
            <a:picLocks noChangeAspect="1"/>
          </p:cNvPicPr>
          <p:nvPr/>
        </p:nvPicPr>
        <p:blipFill>
          <a:blip r:embed="rId2"/>
          <a:stretch>
            <a:fillRect/>
          </a:stretch>
        </p:blipFill>
        <p:spPr>
          <a:xfrm>
            <a:off x="4838700" y="1482308"/>
            <a:ext cx="7353300" cy="5334000"/>
          </a:xfrm>
          <a:prstGeom prst="rect">
            <a:avLst/>
          </a:prstGeom>
        </p:spPr>
      </p:pic>
      <p:sp>
        <p:nvSpPr>
          <p:cNvPr id="13" name="Content Placeholder 12">
            <a:extLst>
              <a:ext uri="{FF2B5EF4-FFF2-40B4-BE49-F238E27FC236}">
                <a16:creationId xmlns:a16="http://schemas.microsoft.com/office/drawing/2014/main" id="{09E52B72-0FA3-BA43-E355-4ACD82082439}"/>
              </a:ext>
            </a:extLst>
          </p:cNvPr>
          <p:cNvSpPr>
            <a:spLocks noGrp="1"/>
          </p:cNvSpPr>
          <p:nvPr>
            <p:ph sz="half" idx="1"/>
          </p:nvPr>
        </p:nvSpPr>
        <p:spPr>
          <a:xfrm>
            <a:off x="838199" y="1779325"/>
            <a:ext cx="3762829" cy="4297680"/>
          </a:xfrm>
        </p:spPr>
        <p:txBody>
          <a:bodyPr>
            <a:normAutofit/>
          </a:bodyPr>
          <a:lstStyle/>
          <a:p>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t>
            </a:r>
            <a:r>
              <a:rPr lang="en-US" sz="2200" b="0" i="0" dirty="0" err="1">
                <a:effectLst/>
                <a:latin typeface="Times New Roman" panose="02020603050405020304" pitchFamily="18" charset="0"/>
                <a:cs typeface="Times New Roman" panose="02020603050405020304" pitchFamily="18" charset="0"/>
              </a:rPr>
              <a:t>ới</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hộp</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thoại</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kết</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nối</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máy</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chủ</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Máy</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chủ</a:t>
            </a:r>
            <a:r>
              <a:rPr lang="en-US" sz="2200" b="0" i="0" dirty="0">
                <a:effectLst/>
                <a:latin typeface="Times New Roman" panose="02020603050405020304" pitchFamily="18" charset="0"/>
                <a:cs typeface="Times New Roman" panose="02020603050405020304" pitchFamily="18" charset="0"/>
              </a:rPr>
              <a:t>  ADMIN-PC\HUATHTHANHNIEN </a:t>
            </a:r>
            <a:r>
              <a:rPr lang="en-US" sz="2200" b="0" i="0" dirty="0" err="1">
                <a:effectLst/>
                <a:latin typeface="Times New Roman" panose="02020603050405020304" pitchFamily="18" charset="0"/>
                <a:cs typeface="Times New Roman" panose="02020603050405020304" pitchFamily="18" charset="0"/>
              </a:rPr>
              <a:t>sử</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dụng</a:t>
            </a:r>
            <a:r>
              <a:rPr lang="en-US" sz="2200" b="0" i="0" dirty="0">
                <a:effectLst/>
                <a:latin typeface="Times New Roman" panose="02020603050405020304" pitchFamily="18" charset="0"/>
                <a:cs typeface="Times New Roman" panose="02020603050405020304" pitchFamily="18" charset="0"/>
              </a:rPr>
              <a:t> Windows Authentication.</a:t>
            </a:r>
          </a:p>
          <a:p>
            <a:r>
              <a:rPr lang="en-US" sz="2200" b="0" i="0" dirty="0">
                <a:effectLst/>
                <a:latin typeface="Times New Roman" panose="02020603050405020304" pitchFamily="18" charset="0"/>
                <a:cs typeface="Times New Roman" panose="02020603050405020304" pitchFamily="18" charset="0"/>
              </a:rPr>
              <a:t> - </a:t>
            </a:r>
            <a:r>
              <a:rPr lang="en-US" sz="2200" b="0" i="0" dirty="0" err="1">
                <a:effectLst/>
                <a:latin typeface="Times New Roman" panose="02020603050405020304" pitchFamily="18" charset="0"/>
                <a:cs typeface="Times New Roman" panose="02020603050405020304" pitchFamily="18" charset="0"/>
              </a:rPr>
              <a:t>Để</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kết</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nối</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thành</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công</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cần</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kiểm</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tra</a:t>
            </a:r>
            <a:r>
              <a:rPr lang="en-US" sz="2200" b="0" i="0" dirty="0">
                <a:effectLst/>
                <a:latin typeface="Times New Roman" panose="02020603050405020304" pitchFamily="18" charset="0"/>
                <a:cs typeface="Times New Roman" panose="02020603050405020304" pitchFamily="18" charset="0"/>
              </a:rPr>
              <a:t> SQL Server </a:t>
            </a:r>
            <a:r>
              <a:rPr lang="en-US" sz="2200" b="0" i="0" dirty="0" err="1">
                <a:effectLst/>
                <a:latin typeface="Times New Roman" panose="02020603050405020304" pitchFamily="18" charset="0"/>
                <a:cs typeface="Times New Roman" panose="02020603050405020304" pitchFamily="18" charset="0"/>
              </a:rPr>
              <a:t>đang</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chạy</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bật</a:t>
            </a:r>
            <a:r>
              <a:rPr lang="en-US" sz="2200" b="0" i="0" dirty="0">
                <a:effectLst/>
                <a:latin typeface="Times New Roman" panose="02020603050405020304" pitchFamily="18" charset="0"/>
                <a:cs typeface="Times New Roman" panose="02020603050405020304" pitchFamily="18" charset="0"/>
              </a:rPr>
              <a:t> SQL Server Browser </a:t>
            </a:r>
            <a:r>
              <a:rPr lang="en-US" sz="2200" b="0" i="0" dirty="0" err="1">
                <a:effectLst/>
                <a:latin typeface="Times New Roman" panose="02020603050405020304" pitchFamily="18" charset="0"/>
                <a:cs typeface="Times New Roman" panose="02020603050405020304" pitchFamily="18" charset="0"/>
              </a:rPr>
              <a:t>và</a:t>
            </a:r>
            <a:r>
              <a:rPr lang="en-US" sz="2200" b="0" i="0" dirty="0">
                <a:effectLst/>
                <a:latin typeface="Times New Roman" panose="02020603050405020304" pitchFamily="18" charset="0"/>
                <a:cs typeface="Times New Roman" panose="02020603050405020304" pitchFamily="18" charset="0"/>
              </a:rPr>
              <a:t> TCP/IP </a:t>
            </a:r>
            <a:r>
              <a:rPr lang="en-US" sz="2200" b="0" i="0" dirty="0" err="1">
                <a:effectLst/>
                <a:latin typeface="Times New Roman" panose="02020603050405020304" pitchFamily="18" charset="0"/>
                <a:cs typeface="Times New Roman" panose="02020603050405020304" pitchFamily="18" charset="0"/>
              </a:rPr>
              <a:t>nếu</a:t>
            </a:r>
            <a:r>
              <a:rPr lang="en-US" sz="2200" b="0" i="0" dirty="0">
                <a:effectLst/>
                <a:latin typeface="Times New Roman" panose="02020603050405020304" pitchFamily="18" charset="0"/>
                <a:cs typeface="Times New Roman" panose="02020603050405020304" pitchFamily="18" charset="0"/>
              </a:rPr>
              <a:t> </a:t>
            </a:r>
            <a:r>
              <a:rPr lang="en-US" sz="2200" b="0" i="0" dirty="0" err="1">
                <a:effectLst/>
                <a:latin typeface="Times New Roman" panose="02020603050405020304" pitchFamily="18" charset="0"/>
                <a:cs typeface="Times New Roman" panose="02020603050405020304" pitchFamily="18" charset="0"/>
              </a:rPr>
              <a:t>cần</a:t>
            </a:r>
            <a:r>
              <a:rPr lang="en-US" sz="2200" b="0" i="0" dirty="0">
                <a:effectLst/>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6703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FB2D-3C5C-F8B3-BCCE-B676428DF653}"/>
              </a:ext>
            </a:extLst>
          </p:cNvPr>
          <p:cNvSpPr>
            <a:spLocks noGrp="1"/>
          </p:cNvSpPr>
          <p:nvPr>
            <p:ph type="title"/>
          </p:nvPr>
        </p:nvSpPr>
        <p:spPr/>
        <p:txBody>
          <a:bodyPr/>
          <a:lstStyle/>
          <a:p>
            <a:r>
              <a:rPr lang="en-US" sz="3200" b="1" i="0" dirty="0">
                <a:solidFill>
                  <a:srgbClr val="002060"/>
                </a:solidFill>
                <a:effectLst/>
                <a:latin typeface="Times New Roman" panose="02020603050405020304" pitchFamily="18" charset="0"/>
                <a:cs typeface="Times New Roman" panose="02020603050405020304" pitchFamily="18" charset="0"/>
              </a:rPr>
              <a:t>SQL Server Management Studio (SSMS)</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E21C68B-A64F-2200-784D-E9C8494899C5}"/>
              </a:ext>
            </a:extLst>
          </p:cNvPr>
          <p:cNvSpPr>
            <a:spLocks noGrp="1"/>
          </p:cNvSpPr>
          <p:nvPr>
            <p:ph sz="half" idx="1"/>
          </p:nvPr>
        </p:nvSpPr>
        <p:spPr/>
        <p:txBody>
          <a:bodyPr>
            <a:normAutofit/>
          </a:bodyPr>
          <a:lstStyle/>
          <a:p>
            <a:r>
              <a:rPr lang="en-US" sz="2200" dirty="0">
                <a:latin typeface="Times New Roman" panose="02020603050405020304" pitchFamily="18" charset="0"/>
                <a:cs typeface="Times New Roman" panose="02020603050405020304" pitchFamily="18" charset="0"/>
              </a:rPr>
              <a:t>K</a:t>
            </a:r>
            <a:r>
              <a:rPr lang="vi-VN" sz="2200" b="0" i="0" dirty="0">
                <a:effectLst/>
                <a:latin typeface="Times New Roman" panose="02020603050405020304" pitchFamily="18" charset="0"/>
                <a:cs typeface="Times New Roman" panose="02020603050405020304" pitchFamily="18" charset="0"/>
              </a:rPr>
              <a:t>ết nối đến máy chủ ADMIN-PC\HUATHTHANHNIEN</a:t>
            </a:r>
            <a:r>
              <a:rPr lang="en-US" sz="2200" b="0" i="0" dirty="0">
                <a:effectLst/>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bằng SQL Server Authentication với tài khoản sa</a:t>
            </a:r>
            <a:r>
              <a:rPr lang="en-US" sz="2200" b="0" i="0" dirty="0">
                <a:effectLst/>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 </a:t>
            </a:r>
            <a:endParaRPr lang="en-US" sz="2200" b="0" i="0" dirty="0">
              <a:effectLst/>
              <a:latin typeface="Times New Roman" panose="02020603050405020304" pitchFamily="18" charset="0"/>
              <a:cs typeface="Times New Roman" panose="02020603050405020304" pitchFamily="18" charset="0"/>
            </a:endParaRPr>
          </a:p>
          <a:p>
            <a:r>
              <a:rPr lang="vi-VN" sz="2200" b="0" i="0" dirty="0">
                <a:effectLst/>
                <a:latin typeface="Times New Roman" panose="02020603050405020304" pitchFamily="18" charset="0"/>
                <a:cs typeface="Times New Roman" panose="02020603050405020304" pitchFamily="18" charset="0"/>
              </a:rPr>
              <a:t>Kết nối thành công, hiển thị các thư mục Databases, Security, Server Objects</a:t>
            </a:r>
            <a:r>
              <a:rPr lang="en-US" sz="2200" b="0" i="0" dirty="0">
                <a:effectLst/>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
        <p:nvSpPr>
          <p:cNvPr id="4" name="Table Placeholder 3">
            <a:extLst>
              <a:ext uri="{FF2B5EF4-FFF2-40B4-BE49-F238E27FC236}">
                <a16:creationId xmlns:a16="http://schemas.microsoft.com/office/drawing/2014/main" id="{37D9BC59-01E3-5ECA-A6DE-2D4AB69720D8}"/>
              </a:ext>
            </a:extLst>
          </p:cNvPr>
          <p:cNvSpPr>
            <a:spLocks noGrp="1"/>
          </p:cNvSpPr>
          <p:nvPr>
            <p:ph type="tbl" sz="quarter" idx="13"/>
          </p:nvPr>
        </p:nvSpPr>
        <p:spPr/>
        <p:txBody>
          <a:bodyPr/>
          <a:lstStyle/>
          <a:p>
            <a:endParaRPr lang="en-US"/>
          </a:p>
        </p:txBody>
      </p:sp>
      <p:pic>
        <p:nvPicPr>
          <p:cNvPr id="6" name="Picture 5">
            <a:extLst>
              <a:ext uri="{FF2B5EF4-FFF2-40B4-BE49-F238E27FC236}">
                <a16:creationId xmlns:a16="http://schemas.microsoft.com/office/drawing/2014/main" id="{F71A79C6-E77B-D17C-C082-E9C379ED8E53}"/>
              </a:ext>
            </a:extLst>
          </p:cNvPr>
          <p:cNvPicPr>
            <a:picLocks noChangeAspect="1"/>
          </p:cNvPicPr>
          <p:nvPr/>
        </p:nvPicPr>
        <p:blipFill>
          <a:blip r:embed="rId2"/>
          <a:stretch>
            <a:fillRect/>
          </a:stretch>
        </p:blipFill>
        <p:spPr>
          <a:xfrm>
            <a:off x="4502552" y="1189430"/>
            <a:ext cx="6898511" cy="5138799"/>
          </a:xfrm>
          <a:prstGeom prst="rect">
            <a:avLst/>
          </a:prstGeom>
        </p:spPr>
      </p:pic>
    </p:spTree>
    <p:extLst>
      <p:ext uri="{BB962C8B-B14F-4D97-AF65-F5344CB8AC3E}">
        <p14:creationId xmlns:p14="http://schemas.microsoft.com/office/powerpoint/2010/main" val="245329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4143375" y="-43543"/>
            <a:ext cx="3905250" cy="1182526"/>
          </a:xfrm>
          <a:noFill/>
        </p:spPr>
        <p:txBody>
          <a:bodyPr anchor="b"/>
          <a:lstStyle/>
          <a:p>
            <a:r>
              <a:rPr lang="en-US" b="1" dirty="0">
                <a:solidFill>
                  <a:srgbClr val="0070C0"/>
                </a:solidFill>
              </a:rPr>
              <a:t>Thank you !</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type="body" sz="quarter" idx="10"/>
          </p:nvPr>
        </p:nvSpPr>
        <p:spPr>
          <a:xfrm>
            <a:off x="4143375" y="4004321"/>
            <a:ext cx="3905250" cy="2743200"/>
          </a:xfrm>
          <a:noFill/>
        </p:spPr>
        <p:txBody>
          <a:bodyPr anchor="t">
            <a:normAutofit/>
          </a:bodyPr>
          <a:lstStyle/>
          <a:p>
            <a:endParaRPr lang="en-US" dirty="0"/>
          </a:p>
        </p:txBody>
      </p:sp>
      <p:pic>
        <p:nvPicPr>
          <p:cNvPr id="5" name="Picture 4">
            <a:extLst>
              <a:ext uri="{FF2B5EF4-FFF2-40B4-BE49-F238E27FC236}">
                <a16:creationId xmlns:a16="http://schemas.microsoft.com/office/drawing/2014/main" id="{2132F671-F4F2-BEBE-57FB-B51377E698AC}"/>
              </a:ext>
            </a:extLst>
          </p:cNvPr>
          <p:cNvPicPr>
            <a:picLocks noChangeAspect="1"/>
          </p:cNvPicPr>
          <p:nvPr/>
        </p:nvPicPr>
        <p:blipFill>
          <a:blip r:embed="rId2"/>
          <a:stretch>
            <a:fillRect/>
          </a:stretch>
        </p:blipFill>
        <p:spPr>
          <a:xfrm>
            <a:off x="3759200" y="1385602"/>
            <a:ext cx="4644571" cy="5472398"/>
          </a:xfrm>
          <a:prstGeom prst="rect">
            <a:avLst/>
          </a:prstGeom>
        </p:spPr>
      </p:pic>
    </p:spTree>
    <p:extLst>
      <p:ext uri="{BB962C8B-B14F-4D97-AF65-F5344CB8AC3E}">
        <p14:creationId xmlns:p14="http://schemas.microsoft.com/office/powerpoint/2010/main" val="611567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36F079-209B-863C-73CB-30ADD0C762C0}"/>
              </a:ext>
            </a:extLst>
          </p:cNvPr>
          <p:cNvSpPr>
            <a:spLocks noGrp="1"/>
          </p:cNvSpPr>
          <p:nvPr>
            <p:ph type="body" sz="quarter" idx="13"/>
          </p:nvPr>
        </p:nvSpPr>
        <p:spPr/>
        <p:txBody>
          <a:bodyPr/>
          <a:lstStyle/>
          <a:p>
            <a:r>
              <a:rPr lang="vi-VN" dirty="0"/>
              <a:t>,</a:t>
            </a:r>
            <a:endParaRPr lang="en-US" dirty="0"/>
          </a:p>
        </p:txBody>
      </p:sp>
      <p:pic>
        <p:nvPicPr>
          <p:cNvPr id="9" name="Picture 8" descr="A screenshot of a software version&#10;&#10;AI-generated content may be incorrect.">
            <a:extLst>
              <a:ext uri="{FF2B5EF4-FFF2-40B4-BE49-F238E27FC236}">
                <a16:creationId xmlns:a16="http://schemas.microsoft.com/office/drawing/2014/main" id="{2E216847-7B15-3B20-5FDA-F58F701B1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99" y="709580"/>
            <a:ext cx="6488858" cy="5438839"/>
          </a:xfrm>
          <a:prstGeom prst="rect">
            <a:avLst/>
          </a:prstGeom>
        </p:spPr>
      </p:pic>
      <p:sp>
        <p:nvSpPr>
          <p:cNvPr id="10" name="Rectangle 1">
            <a:extLst>
              <a:ext uri="{FF2B5EF4-FFF2-40B4-BE49-F238E27FC236}">
                <a16:creationId xmlns:a16="http://schemas.microsoft.com/office/drawing/2014/main" id="{B28DC5DA-EAF6-ABBB-AB52-8FD05BFD75DC}"/>
              </a:ext>
            </a:extLst>
          </p:cNvPr>
          <p:cNvSpPr>
            <a:spLocks noGrp="1" noChangeArrowheads="1"/>
          </p:cNvSpPr>
          <p:nvPr>
            <p:ph type="title"/>
          </p:nvPr>
        </p:nvSpPr>
        <p:spPr bwMode="auto">
          <a:xfrm>
            <a:off x="7387771" y="3244334"/>
            <a:ext cx="44137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AC9EEC4E-630D-E894-E692-A97578D13FB7}"/>
              </a:ext>
            </a:extLst>
          </p:cNvPr>
          <p:cNvSpPr/>
          <p:nvPr/>
        </p:nvSpPr>
        <p:spPr>
          <a:xfrm>
            <a:off x="7906496" y="467274"/>
            <a:ext cx="3556000" cy="59234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tabLst/>
            </a:pPr>
            <a:r>
              <a:rPr lang="en-US" altLang="en-US" sz="2800" b="1" dirty="0">
                <a:solidFill>
                  <a:srgbClr val="002060"/>
                </a:solidFill>
                <a:latin typeface="Times New Roman" panose="02020603050405020304" pitchFamily="18" charset="0"/>
                <a:cs typeface="Times New Roman" panose="02020603050405020304" pitchFamily="18" charset="0"/>
              </a:rPr>
              <a:t>S</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au </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khi</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chạy</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file SQL2022-SSEI-Dev.exe. </a:t>
            </a:r>
          </a:p>
          <a:p>
            <a:pPr marL="0" marR="0" lvl="0" indent="0" defTabSz="914400" rtl="0" eaLnBrk="0" fontAlgn="base" latinLnBrk="0" hangingPunct="0">
              <a:lnSpc>
                <a:spcPct val="100000"/>
              </a:lnSpc>
              <a:spcBef>
                <a:spcPct val="0"/>
              </a:spcBef>
              <a:spcAft>
                <a:spcPct val="0"/>
              </a:spcAft>
              <a:buClrTx/>
              <a:buSzTx/>
              <a:tabLst/>
            </a:pPr>
            <a:r>
              <a:rPr kumimoji="0" lang="vi-VN"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Người</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dùng</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chọn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một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ba</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tùy</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chọn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cài</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đặt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457200" marR="0" lvl="1" indent="0" defTabSz="914400" rtl="0" eaLnBrk="0" fontAlgn="base" latinLnBrk="0" hangingPunct="0">
              <a:lnSpc>
                <a:spcPct val="100000"/>
              </a:lnSpc>
              <a:spcBef>
                <a:spcPct val="0"/>
              </a:spcBef>
              <a:spcAft>
                <a:spcPct val="0"/>
              </a:spcAft>
              <a:buClrTx/>
              <a:buSzTx/>
              <a:buFontTx/>
              <a:buAutoNum type="arabicPeriod"/>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Basic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Cài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đặt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nhanh</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cấu</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mặc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định</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457200" marR="0" lvl="1" indent="0"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Cài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đặt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tùy</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chỉnh</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phép</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chọn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thành</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phần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cấu</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chi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457200" marR="0" lvl="1" indent="0" defTabSz="914400" rtl="0" eaLnBrk="0" fontAlgn="base" latinLnBrk="0" hangingPunct="0">
              <a:lnSpc>
                <a:spcPct val="100000"/>
              </a:lnSpc>
              <a:spcBef>
                <a:spcPct val="0"/>
              </a:spcBef>
              <a:spcAft>
                <a:spcPct val="0"/>
              </a:spcAft>
              <a:buClrTx/>
              <a:buSzTx/>
              <a:buFontTx/>
              <a:buAutoNum type="arabicPeriod" startAt="3"/>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Download Media</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Tải</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bộ</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cài</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đặt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đầy</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đủ</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dưới</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dạng</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.ISO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hoặc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.CAB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cài</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đặt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sau</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tải</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ISO,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chọn</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"Download Media"</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
        <p:nvSpPr>
          <p:cNvPr id="16" name="Rectangle 4">
            <a:extLst>
              <a:ext uri="{FF2B5EF4-FFF2-40B4-BE49-F238E27FC236}">
                <a16:creationId xmlns:a16="http://schemas.microsoft.com/office/drawing/2014/main" id="{ED69819B-D34B-52C9-9F25-11EEDC4DF8B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2554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3DB63C3C-7E06-C5DB-4C2F-311BD9612864}"/>
              </a:ext>
            </a:extLst>
          </p:cNvPr>
          <p:cNvSpPr>
            <a:spLocks noGrp="1"/>
          </p:cNvSpPr>
          <p:nvPr>
            <p:ph type="tbl" sz="quarter" idx="13"/>
          </p:nvPr>
        </p:nvSpPr>
        <p:spPr>
          <a:xfrm>
            <a:off x="711200" y="1280160"/>
            <a:ext cx="2917371" cy="4297680"/>
          </a:xfrm>
        </p:spPr>
        <p:txBody>
          <a:bodyPr>
            <a:no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Các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lựa</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chọn</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vi-VN"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200" b="1" i="0" u="none" strike="noStrike" cap="none" normalizeH="0" baseline="0" dirty="0">
                <a:ln>
                  <a:noFill/>
                </a:ln>
                <a:effectLst/>
                <a:latin typeface="Times New Roman" panose="02020603050405020304" pitchFamily="18" charset="0"/>
                <a:cs typeface="Times New Roman" panose="02020603050405020304" pitchFamily="18" charset="0"/>
              </a:rPr>
              <a:t>ISO (1109 MB)</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File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ảnh</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đĩa</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có</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thể</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mount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trực</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tiếp</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hoặc</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ghi</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ra</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USB/DVD. </a:t>
            </a:r>
            <a:endParaRPr kumimoji="0" lang="vi-VN"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200" b="1" i="0" u="none" strike="noStrike" cap="none" normalizeH="0" baseline="0" dirty="0">
                <a:ln>
                  <a:noFill/>
                </a:ln>
                <a:effectLst/>
                <a:latin typeface="Times New Roman" panose="02020603050405020304" pitchFamily="18" charset="0"/>
                <a:cs typeface="Times New Roman" panose="02020603050405020304" pitchFamily="18" charset="0"/>
              </a:rPr>
              <a:t>CAB (1176 MB)</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Gói</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cài</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đặt</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nén</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chứa</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nhiều</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file .exe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và</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.box.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Người</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dùng</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có</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thể</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chọn</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thư</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mục</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lưu</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file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tải</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về</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bằng</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cách</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nhấn</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a:ln>
                  <a:noFill/>
                </a:ln>
                <a:effectLst/>
                <a:latin typeface="Times New Roman" panose="02020603050405020304" pitchFamily="18" charset="0"/>
                <a:cs typeface="Times New Roman" panose="02020603050405020304" pitchFamily="18" charset="0"/>
              </a:rPr>
              <a:t>Browse</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tải</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file ISO,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chọn</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a:ln>
                  <a:noFill/>
                </a:ln>
                <a:effectLst/>
                <a:latin typeface="Times New Roman" panose="02020603050405020304" pitchFamily="18" charset="0"/>
                <a:cs typeface="Times New Roman" panose="02020603050405020304" pitchFamily="18" charset="0"/>
              </a:rPr>
              <a:t>ISO</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sau</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đó</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bấm</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a:ln>
                  <a:noFill/>
                </a:ln>
                <a:effectLst/>
                <a:latin typeface="Times New Roman" panose="02020603050405020304" pitchFamily="18" charset="0"/>
                <a:cs typeface="Times New Roman" panose="02020603050405020304" pitchFamily="18" charset="0"/>
              </a:rPr>
              <a:t>Download</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bắt</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đầu</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tải</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xuống</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pic>
        <p:nvPicPr>
          <p:cNvPr id="10" name="Picture 9" descr="A screenshot of a software update&#10;&#10;AI-generated content may be incorrect.">
            <a:extLst>
              <a:ext uri="{FF2B5EF4-FFF2-40B4-BE49-F238E27FC236}">
                <a16:creationId xmlns:a16="http://schemas.microsoft.com/office/drawing/2014/main" id="{21E691A3-1197-AA93-3015-D0D064ED1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922" y="1547096"/>
            <a:ext cx="7218878" cy="4605430"/>
          </a:xfrm>
          <a:prstGeom prst="rect">
            <a:avLst/>
          </a:prstGeom>
        </p:spPr>
      </p:pic>
      <p:sp>
        <p:nvSpPr>
          <p:cNvPr id="12" name="Rectangle 2">
            <a:extLst>
              <a:ext uri="{FF2B5EF4-FFF2-40B4-BE49-F238E27FC236}">
                <a16:creationId xmlns:a16="http://schemas.microsoft.com/office/drawing/2014/main" id="{A343240F-6957-E495-3D13-EAC0457BEC8D}"/>
              </a:ext>
            </a:extLst>
          </p:cNvPr>
          <p:cNvSpPr>
            <a:spLocks noGrp="1" noChangeArrowheads="1"/>
          </p:cNvSpPr>
          <p:nvPr>
            <p:ph type="title"/>
          </p:nvPr>
        </p:nvSpPr>
        <p:spPr bwMode="auto">
          <a:xfrm>
            <a:off x="331267" y="319357"/>
            <a:ext cx="1155593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en-US" altLang="en-US" sz="2800" b="1" dirty="0" err="1">
                <a:solidFill>
                  <a:srgbClr val="002060"/>
                </a:solidFill>
                <a:latin typeface="Times New Roman" panose="02020603050405020304" pitchFamily="18" charset="0"/>
                <a:cs typeface="Times New Roman" panose="02020603050405020304" pitchFamily="18" charset="0"/>
              </a:rPr>
              <a:t>M</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àn</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hình</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chọn</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phương</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thức</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tải</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xuống</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bộ</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cài</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002060"/>
                </a:solidFill>
                <a:effectLst/>
                <a:latin typeface="Times New Roman" panose="02020603050405020304" pitchFamily="18" charset="0"/>
                <a:cs typeface="Times New Roman" panose="02020603050405020304" pitchFamily="18" charset="0"/>
              </a:rPr>
              <a:t>đặt</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SQL Server 2022 Developer Edition. </a:t>
            </a:r>
          </a:p>
        </p:txBody>
      </p:sp>
      <p:sp>
        <p:nvSpPr>
          <p:cNvPr id="13" name="Arrow: Right 12">
            <a:extLst>
              <a:ext uri="{FF2B5EF4-FFF2-40B4-BE49-F238E27FC236}">
                <a16:creationId xmlns:a16="http://schemas.microsoft.com/office/drawing/2014/main" id="{CF29B158-D07D-BE41-45FF-B3CAD3D7B65D}"/>
              </a:ext>
            </a:extLst>
          </p:cNvPr>
          <p:cNvSpPr/>
          <p:nvPr/>
        </p:nvSpPr>
        <p:spPr>
          <a:xfrm>
            <a:off x="362857" y="1428015"/>
            <a:ext cx="348343" cy="238161"/>
          </a:xfrm>
          <a:prstGeom prst="rightArrow">
            <a:avLst/>
          </a:prstGeom>
          <a:ln>
            <a:solidFill>
              <a:schemeClr val="accent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334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A561EC9-9429-72E8-CFD4-E15AC21ED52A}"/>
              </a:ext>
            </a:extLst>
          </p:cNvPr>
          <p:cNvSpPr>
            <a:spLocks noGrp="1"/>
          </p:cNvSpPr>
          <p:nvPr>
            <p:ph type="subTitle" idx="1"/>
          </p:nvPr>
        </p:nvSpPr>
        <p:spPr>
          <a:xfrm>
            <a:off x="8345977" y="2307771"/>
            <a:ext cx="2518792" cy="3415909"/>
          </a:xfrm>
        </p:spPr>
        <p:txBody>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Người</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dùng</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có</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thể</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lnSpc>
                <a:spcPct val="100000"/>
              </a:lnSpc>
              <a:spcBef>
                <a:spcPct val="0"/>
              </a:spcBef>
              <a:spcAft>
                <a:spcPct val="0"/>
              </a:spcAft>
              <a:buClrTx/>
              <a:buSzTx/>
              <a:tabLst/>
            </a:pP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Nhấn</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Open folder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mở</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thư</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mục</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chứa</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file ISO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đã</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tải</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về</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lnSpc>
                <a:spcPct val="100000"/>
              </a:lnSpc>
              <a:spcBef>
                <a:spcPct val="0"/>
              </a:spcBef>
              <a:spcAft>
                <a:spcPct val="0"/>
              </a:spcAft>
              <a:buClrTx/>
              <a:buSzTx/>
              <a:tabLst/>
            </a:pP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Nhấn</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Close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đóng</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trình</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cài</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effectLst/>
                <a:latin typeface="Times New Roman" panose="02020603050405020304" pitchFamily="18" charset="0"/>
                <a:cs typeface="Times New Roman" panose="02020603050405020304" pitchFamily="18" charset="0"/>
              </a:rPr>
              <a:t>đặt</a:t>
            </a: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pic>
        <p:nvPicPr>
          <p:cNvPr id="8" name="Picture Placeholder 7" descr="A screenshot of a computer&#10;&#10;AI-generated content may be incorrect.">
            <a:extLst>
              <a:ext uri="{FF2B5EF4-FFF2-40B4-BE49-F238E27FC236}">
                <a16:creationId xmlns:a16="http://schemas.microsoft.com/office/drawing/2014/main" id="{75BECB38-7064-E463-4EBA-F0FEFD20FAC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071" r="1506" b="-110"/>
          <a:stretch/>
        </p:blipFill>
        <p:spPr>
          <a:xfrm>
            <a:off x="1524000" y="2033009"/>
            <a:ext cx="6342744" cy="3690671"/>
          </a:xfrm>
        </p:spPr>
      </p:pic>
      <p:sp>
        <p:nvSpPr>
          <p:cNvPr id="9" name="Rectangle 1">
            <a:extLst>
              <a:ext uri="{FF2B5EF4-FFF2-40B4-BE49-F238E27FC236}">
                <a16:creationId xmlns:a16="http://schemas.microsoft.com/office/drawing/2014/main" id="{B33296BE-A341-B9DD-2031-A76F6D0DF88A}"/>
              </a:ext>
            </a:extLst>
          </p:cNvPr>
          <p:cNvSpPr>
            <a:spLocks noGrp="1" noChangeArrowheads="1"/>
          </p:cNvSpPr>
          <p:nvPr>
            <p:ph type="ctrTitle"/>
          </p:nvPr>
        </p:nvSpPr>
        <p:spPr bwMode="auto">
          <a:xfrm>
            <a:off x="1422400" y="698707"/>
            <a:ext cx="8955466"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Đây</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là</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thông</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báo</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Download successful!</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nghĩa</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là</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quá</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trình</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tải</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xuống</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file ISO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của</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SQL Server 2022 Developer Edition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đã</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hoàn</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effectLst/>
                <a:latin typeface="Times New Roman" panose="02020603050405020304" pitchFamily="18" charset="0"/>
                <a:cs typeface="Times New Roman" panose="02020603050405020304" pitchFamily="18" charset="0"/>
              </a:rPr>
              <a:t>tất</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8492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699E1FE5-2652-434D-DD19-E03715DEFC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7266" y="764498"/>
            <a:ext cx="7839855" cy="5273993"/>
          </a:xfrm>
          <a:prstGeom prst="rect">
            <a:avLst/>
          </a:prstGeom>
          <a:ln>
            <a:noFill/>
          </a:ln>
          <a:effectLst>
            <a:outerShdw blurRad="292100" dist="139700" dir="2700000" algn="tl" rotWithShape="0">
              <a:srgbClr val="333333">
                <a:alpha val="65000"/>
              </a:srgbClr>
            </a:outerShdw>
          </a:effectLst>
        </p:spPr>
      </p:pic>
      <p:sp>
        <p:nvSpPr>
          <p:cNvPr id="6" name="Rectangle 1">
            <a:extLst>
              <a:ext uri="{FF2B5EF4-FFF2-40B4-BE49-F238E27FC236}">
                <a16:creationId xmlns:a16="http://schemas.microsoft.com/office/drawing/2014/main" id="{18D32A0F-2345-AA39-8D0B-34A8411FF86A}"/>
              </a:ext>
            </a:extLst>
          </p:cNvPr>
          <p:cNvSpPr>
            <a:spLocks noGrp="1" noChangeArrowheads="1"/>
          </p:cNvSpPr>
          <p:nvPr>
            <p:ph type="title"/>
          </p:nvPr>
        </p:nvSpPr>
        <p:spPr bwMode="auto">
          <a:xfrm>
            <a:off x="614363" y="321734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67341BEE-D088-6672-4A1B-4EDACC19F1EF}"/>
              </a:ext>
            </a:extLst>
          </p:cNvPr>
          <p:cNvSpPr/>
          <p:nvPr/>
        </p:nvSpPr>
        <p:spPr>
          <a:xfrm>
            <a:off x="339681" y="1364343"/>
            <a:ext cx="3583857" cy="4252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Mount file ISO: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Nhấn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chuột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phải</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vào</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SQLServer2022-x64-ENU-Dev.iso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chọn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Mount.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Một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ổ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đĩa</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ảo</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sẽ</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xuất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PC.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081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304799" y="312594"/>
            <a:ext cx="5871184" cy="956276"/>
          </a:xfrm>
          <a:solidFill>
            <a:schemeClr val="bg1">
              <a:alpha val="95000"/>
            </a:schemeClr>
          </a:solidFill>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pPr>
            <a:r>
              <a:rPr lang="en-US" sz="2800" b="1" dirty="0" err="1">
                <a:solidFill>
                  <a:srgbClr val="002060"/>
                </a:solidFill>
                <a:latin typeface="Times New Roman" panose="02020603050405020304" pitchFamily="18" charset="0"/>
                <a:cs typeface="Times New Roman" panose="02020603050405020304" pitchFamily="18" charset="0"/>
              </a:rPr>
              <a:t>C</a:t>
            </a:r>
            <a:r>
              <a:rPr lang="en-US" sz="2800" b="1" i="0" dirty="0" err="1">
                <a:solidFill>
                  <a:srgbClr val="002060"/>
                </a:solidFill>
                <a:effectLst/>
                <a:latin typeface="Times New Roman" panose="02020603050405020304" pitchFamily="18" charset="0"/>
                <a:cs typeface="Times New Roman" panose="02020603050405020304" pitchFamily="18" charset="0"/>
              </a:rPr>
              <a:t>hạy</a:t>
            </a:r>
            <a:r>
              <a:rPr lang="en-US" sz="2800" b="1" i="0" dirty="0">
                <a:solidFill>
                  <a:srgbClr val="002060"/>
                </a:solidFill>
                <a:effectLst/>
                <a:latin typeface="Times New Roman" panose="02020603050405020304" pitchFamily="18" charset="0"/>
                <a:cs typeface="Times New Roman" panose="02020603050405020304" pitchFamily="18" charset="0"/>
              </a:rPr>
              <a:t> file </a:t>
            </a:r>
            <a:r>
              <a:rPr lang="en-US" sz="2800" b="1" i="0" dirty="0" err="1">
                <a:solidFill>
                  <a:srgbClr val="002060"/>
                </a:solidFill>
                <a:effectLst/>
                <a:latin typeface="Times New Roman" panose="02020603050405020304" pitchFamily="18" charset="0"/>
                <a:cs typeface="Times New Roman" panose="02020603050405020304" pitchFamily="18" charset="0"/>
              </a:rPr>
              <a:t>cài</a:t>
            </a:r>
            <a:r>
              <a:rPr lang="en-US" sz="2800" b="1" i="0" dirty="0">
                <a:solidFill>
                  <a:srgbClr val="002060"/>
                </a:solidFill>
                <a:effectLst/>
                <a:latin typeface="Times New Roman" panose="02020603050405020304" pitchFamily="18" charset="0"/>
                <a:cs typeface="Times New Roman" panose="02020603050405020304" pitchFamily="18" charset="0"/>
              </a:rPr>
              <a:t> </a:t>
            </a:r>
            <a:r>
              <a:rPr lang="en-US" sz="2800" b="1" i="0" dirty="0" err="1">
                <a:solidFill>
                  <a:srgbClr val="002060"/>
                </a:solidFill>
                <a:effectLst/>
                <a:latin typeface="Times New Roman" panose="02020603050405020304" pitchFamily="18" charset="0"/>
                <a:cs typeface="Times New Roman" panose="02020603050405020304" pitchFamily="18" charset="0"/>
              </a:rPr>
              <a:t>đặt</a:t>
            </a:r>
            <a:r>
              <a:rPr lang="en-US" sz="2800" b="1" i="0" dirty="0">
                <a:solidFill>
                  <a:srgbClr val="002060"/>
                </a:solidFill>
                <a:effectLst/>
                <a:latin typeface="Times New Roman" panose="02020603050405020304" pitchFamily="18" charset="0"/>
                <a:cs typeface="Times New Roman" panose="02020603050405020304" pitchFamily="18" charset="0"/>
              </a:rPr>
              <a:t> SQL Server 2022.</a:t>
            </a:r>
            <a:endParaRPr lang="en-US" sz="2800" b="1" dirty="0">
              <a:solidFill>
                <a:srgbClr val="002060"/>
              </a:solidFill>
              <a:latin typeface="Times New Roman" panose="02020603050405020304" pitchFamily="18" charset="0"/>
              <a:cs typeface="Times New Roman" panose="02020603050405020304" pitchFamily="18" charset="0"/>
            </a:endParaRPr>
          </a:p>
        </p:txBody>
      </p:sp>
      <p:pic>
        <p:nvPicPr>
          <p:cNvPr id="6" name="Picture Placeholder 5" descr="A screenshot of a computer&#10;&#10;AI-generated content may be incorrect.">
            <a:extLst>
              <a:ext uri="{FF2B5EF4-FFF2-40B4-BE49-F238E27FC236}">
                <a16:creationId xmlns:a16="http://schemas.microsoft.com/office/drawing/2014/main" id="{70C31F7A-BFA1-02A1-CC8B-D0705F410A6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07" b="1407"/>
          <a:stretch>
            <a:fillRect/>
          </a:stretch>
        </p:blipFill>
        <p:spPr>
          <a:xfrm>
            <a:off x="3963307" y="1444290"/>
            <a:ext cx="8055652" cy="4473344"/>
          </a:xfrm>
        </p:spPr>
      </p:pic>
      <p:sp>
        <p:nvSpPr>
          <p:cNvPr id="4" name="Rectangle 3">
            <a:extLst>
              <a:ext uri="{FF2B5EF4-FFF2-40B4-BE49-F238E27FC236}">
                <a16:creationId xmlns:a16="http://schemas.microsoft.com/office/drawing/2014/main" id="{4D9A78B3-1286-CF56-6420-23E82C16E140}"/>
              </a:ext>
            </a:extLst>
          </p:cNvPr>
          <p:cNvSpPr>
            <a:spLocks noChangeArrowheads="1"/>
          </p:cNvSpPr>
          <p:nvPr/>
        </p:nvSpPr>
        <p:spPr bwMode="auto">
          <a:xfrm>
            <a:off x="0" y="-349112"/>
            <a:ext cx="97817" cy="69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1893" tIns="53958" rIns="34914"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CD7AE50B-650E-2E0C-C09F-FCA93A7073F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DCB96B3C-41DD-7EA8-B00A-3B4646B2B646}"/>
              </a:ext>
            </a:extLst>
          </p:cNvPr>
          <p:cNvSpPr>
            <a:spLocks noChangeArrowheads="1"/>
          </p:cNvSpPr>
          <p:nvPr/>
        </p:nvSpPr>
        <p:spPr bwMode="auto">
          <a:xfrm>
            <a:off x="0" y="0"/>
            <a:ext cx="121920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Rounded Corners 17">
            <a:extLst>
              <a:ext uri="{FF2B5EF4-FFF2-40B4-BE49-F238E27FC236}">
                <a16:creationId xmlns:a16="http://schemas.microsoft.com/office/drawing/2014/main" id="{3AFA1AA0-18AD-1F95-A246-74B0730F1AC5}"/>
              </a:ext>
            </a:extLst>
          </p:cNvPr>
          <p:cNvSpPr/>
          <p:nvPr/>
        </p:nvSpPr>
        <p:spPr>
          <a:xfrm>
            <a:off x="304799" y="1554619"/>
            <a:ext cx="3381829" cy="425268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vi-VN" sz="2400" b="0" i="0" dirty="0">
                <a:solidFill>
                  <a:srgbClr val="081B3A"/>
                </a:solidFill>
                <a:effectLst/>
                <a:latin typeface="Times New Roman" panose="02020603050405020304" pitchFamily="18" charset="0"/>
                <a:cs typeface="Times New Roman" panose="02020603050405020304" pitchFamily="18" charset="0"/>
              </a:rPr>
              <a:t>Bạn đã mount file ISO và mở thư mục chứa các file cài đặt. • Nhấn đúp setup.exe hoặc Run as administrator để bắt đầu quá trình cài </a:t>
            </a:r>
            <a:r>
              <a:rPr lang="en-US" sz="2400" dirty="0" err="1">
                <a:solidFill>
                  <a:srgbClr val="081B3A"/>
                </a:solidFill>
                <a:latin typeface="Times New Roman" panose="02020603050405020304" pitchFamily="18" charset="0"/>
                <a:cs typeface="Times New Roman" panose="02020603050405020304" pitchFamily="18" charset="0"/>
              </a:rPr>
              <a:t>đặt</a:t>
            </a:r>
            <a:r>
              <a:rPr lang="en-US" sz="2400" dirty="0">
                <a:solidFill>
                  <a:srgbClr val="081B3A"/>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945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8026400" y="934447"/>
            <a:ext cx="2721266" cy="1736182"/>
          </a:xfrm>
          <a:noFill/>
        </p:spPr>
        <p:txBody>
          <a:bodyPr>
            <a:noAutofit/>
          </a:bodyPr>
          <a:lstStyle/>
          <a:p>
            <a:r>
              <a:rPr lang="en-US" b="1" i="0" dirty="0" err="1">
                <a:solidFill>
                  <a:srgbClr val="002060"/>
                </a:solidFill>
                <a:effectLst/>
                <a:latin typeface="Times New Roman" panose="02020603050405020304" pitchFamily="18" charset="0"/>
                <a:cs typeface="Times New Roman" panose="02020603050405020304" pitchFamily="18" charset="0"/>
              </a:rPr>
              <a:t>kiểm</a:t>
            </a:r>
            <a:r>
              <a:rPr lang="en-US" b="1" i="0" dirty="0">
                <a:solidFill>
                  <a:srgbClr val="002060"/>
                </a:solidFill>
                <a:effectLst/>
                <a:latin typeface="Times New Roman" panose="02020603050405020304" pitchFamily="18" charset="0"/>
                <a:cs typeface="Times New Roman" panose="02020603050405020304" pitchFamily="18" charset="0"/>
              </a:rPr>
              <a:t> </a:t>
            </a:r>
            <a:r>
              <a:rPr lang="en-US" b="1" i="0" dirty="0" err="1">
                <a:solidFill>
                  <a:srgbClr val="002060"/>
                </a:solidFill>
                <a:effectLst/>
                <a:latin typeface="Times New Roman" panose="02020603050405020304" pitchFamily="18" charset="0"/>
                <a:cs typeface="Times New Roman" panose="02020603050405020304" pitchFamily="18" charset="0"/>
              </a:rPr>
              <a:t>tra</a:t>
            </a:r>
            <a:r>
              <a:rPr lang="en-US" b="1" i="0" dirty="0">
                <a:solidFill>
                  <a:srgbClr val="002060"/>
                </a:solidFill>
                <a:effectLst/>
                <a:latin typeface="Times New Roman" panose="02020603050405020304" pitchFamily="18" charset="0"/>
                <a:cs typeface="Times New Roman" panose="02020603050405020304" pitchFamily="18" charset="0"/>
              </a:rPr>
              <a:t> </a:t>
            </a:r>
            <a:r>
              <a:rPr lang="en-US" b="1" i="0" dirty="0" err="1">
                <a:solidFill>
                  <a:srgbClr val="002060"/>
                </a:solidFill>
                <a:effectLst/>
                <a:latin typeface="Times New Roman" panose="02020603050405020304" pitchFamily="18" charset="0"/>
                <a:cs typeface="Times New Roman" panose="02020603050405020304" pitchFamily="18" charset="0"/>
              </a:rPr>
              <a:t>và</a:t>
            </a:r>
            <a:r>
              <a:rPr lang="en-US" b="1" i="0" dirty="0">
                <a:solidFill>
                  <a:srgbClr val="002060"/>
                </a:solidFill>
                <a:effectLst/>
                <a:latin typeface="Times New Roman" panose="02020603050405020304" pitchFamily="18" charset="0"/>
                <a:cs typeface="Times New Roman" panose="02020603050405020304" pitchFamily="18" charset="0"/>
              </a:rPr>
              <a:t> </a:t>
            </a:r>
            <a:r>
              <a:rPr lang="en-US" b="1" i="0" dirty="0" err="1">
                <a:solidFill>
                  <a:srgbClr val="002060"/>
                </a:solidFill>
                <a:effectLst/>
                <a:latin typeface="Times New Roman" panose="02020603050405020304" pitchFamily="18" charset="0"/>
                <a:cs typeface="Times New Roman" panose="02020603050405020304" pitchFamily="18" charset="0"/>
              </a:rPr>
              <a:t>cập</a:t>
            </a:r>
            <a:r>
              <a:rPr lang="en-US" b="1" i="0" dirty="0">
                <a:solidFill>
                  <a:srgbClr val="002060"/>
                </a:solidFill>
                <a:effectLst/>
                <a:latin typeface="Times New Roman" panose="02020603050405020304" pitchFamily="18" charset="0"/>
                <a:cs typeface="Times New Roman" panose="02020603050405020304" pitchFamily="18" charset="0"/>
              </a:rPr>
              <a:t> </a:t>
            </a:r>
            <a:r>
              <a:rPr lang="en-US" b="1" i="0" dirty="0" err="1">
                <a:solidFill>
                  <a:srgbClr val="002060"/>
                </a:solidFill>
                <a:effectLst/>
                <a:latin typeface="Times New Roman" panose="02020603050405020304" pitchFamily="18" charset="0"/>
                <a:cs typeface="Times New Roman" panose="02020603050405020304" pitchFamily="18" charset="0"/>
              </a:rPr>
              <a:t>nhật</a:t>
            </a:r>
            <a:r>
              <a:rPr lang="en-US" b="1" i="0" dirty="0">
                <a:solidFill>
                  <a:srgbClr val="002060"/>
                </a:solidFill>
                <a:effectLst/>
                <a:latin typeface="Times New Roman" panose="02020603050405020304" pitchFamily="18" charset="0"/>
                <a:cs typeface="Times New Roman" panose="02020603050405020304" pitchFamily="18" charset="0"/>
              </a:rPr>
              <a:t> SQL Server.</a:t>
            </a:r>
            <a:endParaRPr lang="en-US" b="1" dirty="0">
              <a:solidFill>
                <a:srgbClr val="002060"/>
              </a:solidFill>
              <a:latin typeface="Times New Roman" panose="02020603050405020304" pitchFamily="18" charset="0"/>
              <a:cs typeface="Times New Roman" panose="02020603050405020304" pitchFamily="18" charset="0"/>
            </a:endParaRPr>
          </a:p>
        </p:txBody>
      </p:sp>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8026400" y="2786744"/>
            <a:ext cx="3135086" cy="2908002"/>
          </a:xfrm>
        </p:spPr>
        <p:txBody>
          <a:bodyPr/>
          <a:lstStyle/>
          <a:p>
            <a:r>
              <a:rPr lang="vi-VN" sz="2200" b="0" i="0" dirty="0">
                <a:solidFill>
                  <a:srgbClr val="081B3A"/>
                </a:solidFill>
                <a:effectLst/>
                <a:latin typeface="Times New Roman" panose="02020603050405020304" pitchFamily="18" charset="0"/>
                <a:cs typeface="Times New Roman" panose="02020603050405020304" pitchFamily="18" charset="0"/>
              </a:rPr>
              <a:t>Giao diện đang ở mục Product Updates trong trình cài đặt SQL Server 2022. • Hệ thống đang kiểm tra các bản cập nhật để cải thiện bảo mật và hiệu suất. • Có thể chọn Skip Scan để bỏ qua bước này hoặc chờ hoàn tất rồi nhấn Next để tiếp tụ</a:t>
            </a:r>
            <a:endParaRPr lang="en-US" sz="2200" dirty="0">
              <a:latin typeface="Times New Roman" panose="02020603050405020304" pitchFamily="18" charset="0"/>
              <a:cs typeface="Times New Roman" panose="02020603050405020304" pitchFamily="18" charset="0"/>
            </a:endParaRPr>
          </a:p>
        </p:txBody>
      </p:sp>
      <p:pic>
        <p:nvPicPr>
          <p:cNvPr id="6" name="Picture Placeholder 5" descr="A screenshot of a computer&#10;&#10;AI-generated content may be incorrect.">
            <a:extLst>
              <a:ext uri="{FF2B5EF4-FFF2-40B4-BE49-F238E27FC236}">
                <a16:creationId xmlns:a16="http://schemas.microsoft.com/office/drawing/2014/main" id="{FF394FDD-A1BB-E4B3-552C-13A7FC1226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525" r="23017"/>
          <a:stretch/>
        </p:blipFill>
        <p:spPr>
          <a:xfrm>
            <a:off x="863762" y="779883"/>
            <a:ext cx="7017495" cy="5298234"/>
          </a:xfrm>
        </p:spPr>
      </p:pic>
    </p:spTree>
    <p:extLst>
      <p:ext uri="{BB962C8B-B14F-4D97-AF65-F5344CB8AC3E}">
        <p14:creationId xmlns:p14="http://schemas.microsoft.com/office/powerpoint/2010/main" val="100803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652883" y="805543"/>
            <a:ext cx="8958805" cy="878114"/>
          </a:xfrm>
          <a:noFill/>
        </p:spPr>
        <p:txBody>
          <a:bodyPr/>
          <a:lstStyle/>
          <a:p>
            <a:r>
              <a:rPr lang="en-US" sz="3200" b="1" i="0" dirty="0" err="1">
                <a:solidFill>
                  <a:srgbClr val="002060"/>
                </a:solidFill>
                <a:effectLst/>
                <a:latin typeface="Times New Roman" panose="02020603050405020304" pitchFamily="18" charset="0"/>
                <a:cs typeface="Times New Roman" panose="02020603050405020304" pitchFamily="18" charset="0"/>
              </a:rPr>
              <a:t>Chọn</a:t>
            </a:r>
            <a:r>
              <a:rPr lang="en-US" sz="3200" b="1" i="0" dirty="0">
                <a:solidFill>
                  <a:srgbClr val="002060"/>
                </a:solidFill>
                <a:effectLst/>
                <a:latin typeface="Times New Roman" panose="02020603050405020304" pitchFamily="18" charset="0"/>
                <a:cs typeface="Times New Roman" panose="02020603050405020304" pitchFamily="18" charset="0"/>
              </a:rPr>
              <a:t> </a:t>
            </a:r>
            <a:r>
              <a:rPr lang="en-US" sz="3200" b="1" i="0" dirty="0" err="1">
                <a:solidFill>
                  <a:srgbClr val="002060"/>
                </a:solidFill>
                <a:effectLst/>
                <a:latin typeface="Times New Roman" panose="02020603050405020304" pitchFamily="18" charset="0"/>
                <a:cs typeface="Times New Roman" panose="02020603050405020304" pitchFamily="18" charset="0"/>
              </a:rPr>
              <a:t>loại</a:t>
            </a:r>
            <a:r>
              <a:rPr lang="en-US" sz="3200" b="1" i="0" dirty="0">
                <a:solidFill>
                  <a:srgbClr val="002060"/>
                </a:solidFill>
                <a:effectLst/>
                <a:latin typeface="Times New Roman" panose="02020603050405020304" pitchFamily="18" charset="0"/>
                <a:cs typeface="Times New Roman" panose="02020603050405020304" pitchFamily="18" charset="0"/>
              </a:rPr>
              <a:t> </a:t>
            </a:r>
            <a:r>
              <a:rPr lang="en-US" sz="3200" b="1" i="0" dirty="0" err="1">
                <a:solidFill>
                  <a:srgbClr val="002060"/>
                </a:solidFill>
                <a:effectLst/>
                <a:latin typeface="Times New Roman" panose="02020603050405020304" pitchFamily="18" charset="0"/>
                <a:cs typeface="Times New Roman" panose="02020603050405020304" pitchFamily="18" charset="0"/>
              </a:rPr>
              <a:t>cài</a:t>
            </a:r>
            <a:r>
              <a:rPr lang="en-US" sz="3200" b="1" i="0" dirty="0">
                <a:solidFill>
                  <a:srgbClr val="002060"/>
                </a:solidFill>
                <a:effectLst/>
                <a:latin typeface="Times New Roman" panose="02020603050405020304" pitchFamily="18" charset="0"/>
                <a:cs typeface="Times New Roman" panose="02020603050405020304" pitchFamily="18" charset="0"/>
              </a:rPr>
              <a:t> </a:t>
            </a:r>
            <a:r>
              <a:rPr lang="en-US" sz="3200" b="1" i="0" dirty="0" err="1">
                <a:solidFill>
                  <a:srgbClr val="002060"/>
                </a:solidFill>
                <a:effectLst/>
                <a:latin typeface="Times New Roman" panose="02020603050405020304" pitchFamily="18" charset="0"/>
                <a:cs typeface="Times New Roman" panose="02020603050405020304" pitchFamily="18" charset="0"/>
              </a:rPr>
              <a:t>đặt</a:t>
            </a:r>
            <a:r>
              <a:rPr lang="en-US" sz="3200" b="1" i="0" dirty="0">
                <a:solidFill>
                  <a:srgbClr val="002060"/>
                </a:solidFill>
                <a:effectLst/>
                <a:latin typeface="Times New Roman" panose="02020603050405020304" pitchFamily="18" charset="0"/>
                <a:cs typeface="Times New Roman" panose="02020603050405020304" pitchFamily="18" charset="0"/>
              </a:rPr>
              <a:t> SQL Server 2022</a:t>
            </a:r>
            <a:endParaRPr lang="en-US" sz="3200" b="1" dirty="0">
              <a:solidFill>
                <a:srgbClr val="002060"/>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73508052-D3D3-30CC-978A-1BE4623406CA}"/>
              </a:ext>
            </a:extLst>
          </p:cNvPr>
          <p:cNvPicPr>
            <a:picLocks noGrp="1" noChangeAspect="1"/>
          </p:cNvPicPr>
          <p:nvPr>
            <p:ph sz="half" idx="14"/>
          </p:nvPr>
        </p:nvPicPr>
        <p:blipFill>
          <a:blip r:embed="rId2"/>
          <a:stretch>
            <a:fillRect/>
          </a:stretch>
        </p:blipFill>
        <p:spPr>
          <a:xfrm>
            <a:off x="4107543" y="2076674"/>
            <a:ext cx="7170057" cy="3813173"/>
          </a:xfrm>
          <a:noFill/>
        </p:spPr>
      </p:pic>
      <p:sp>
        <p:nvSpPr>
          <p:cNvPr id="3" name="Rectangle 2">
            <a:extLst>
              <a:ext uri="{FF2B5EF4-FFF2-40B4-BE49-F238E27FC236}">
                <a16:creationId xmlns:a16="http://schemas.microsoft.com/office/drawing/2014/main" id="{BD2B3923-8B58-757E-1D14-6459069075EA}"/>
              </a:ext>
            </a:extLst>
          </p:cNvPr>
          <p:cNvSpPr/>
          <p:nvPr/>
        </p:nvSpPr>
        <p:spPr>
          <a:xfrm>
            <a:off x="914400" y="2076673"/>
            <a:ext cx="3193141" cy="1711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b="0" i="0" dirty="0">
                <a:solidFill>
                  <a:schemeClr val="tx1"/>
                </a:solidFill>
                <a:effectLst/>
                <a:latin typeface="Times New Roman" panose="02020603050405020304" pitchFamily="18" charset="0"/>
                <a:cs typeface="Times New Roman" panose="02020603050405020304" pitchFamily="18" charset="0"/>
              </a:rPr>
              <a:t>1. Perform a new installation of SQL Server 2022** → Cài </a:t>
            </a:r>
            <a:r>
              <a:rPr lang="en-US" sz="2200" b="0" i="0" dirty="0" err="1">
                <a:solidFill>
                  <a:schemeClr val="tx1"/>
                </a:solidFill>
                <a:effectLst/>
                <a:latin typeface="Times New Roman" panose="02020603050405020304" pitchFamily="18" charset="0"/>
                <a:cs typeface="Times New Roman" panose="02020603050405020304" pitchFamily="18" charset="0"/>
              </a:rPr>
              <a:t>đặt</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mới</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chọn</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nếu</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bạn</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muốn</a:t>
            </a:r>
            <a:r>
              <a:rPr lang="en-US" sz="2200" b="0" i="0" dirty="0">
                <a:solidFill>
                  <a:schemeClr val="tx1"/>
                </a:solidFill>
                <a:effectLst/>
                <a:latin typeface="Times New Roman" panose="02020603050405020304" pitchFamily="18" charset="0"/>
                <a:cs typeface="Times New Roman" panose="02020603050405020304" pitchFamily="18" charset="0"/>
              </a:rPr>
              <a:t> </a:t>
            </a:r>
            <a:r>
              <a:rPr lang="en-US" sz="2200" b="0" i="0" dirty="0" err="1">
                <a:solidFill>
                  <a:schemeClr val="tx1"/>
                </a:solidFill>
                <a:effectLst/>
                <a:latin typeface="Times New Roman" panose="02020603050405020304" pitchFamily="18" charset="0"/>
                <a:cs typeface="Times New Roman" panose="02020603050405020304" pitchFamily="18" charset="0"/>
              </a:rPr>
              <a:t>cài</a:t>
            </a:r>
            <a:r>
              <a:rPr lang="en-US" sz="2200" b="0" i="0" dirty="0">
                <a:solidFill>
                  <a:schemeClr val="tx1"/>
                </a:solidFill>
                <a:effectLst/>
                <a:latin typeface="Times New Roman" panose="02020603050405020304" pitchFamily="18" charset="0"/>
                <a:cs typeface="Times New Roman" panose="02020603050405020304" pitchFamily="18" charset="0"/>
              </a:rPr>
              <a:t> SQL Server </a:t>
            </a:r>
            <a:r>
              <a:rPr lang="en-US" sz="2200" b="0" i="0" dirty="0" err="1">
                <a:solidFill>
                  <a:schemeClr val="tx1"/>
                </a:solidFill>
                <a:effectLst/>
                <a:latin typeface="Times New Roman" panose="02020603050405020304" pitchFamily="18" charset="0"/>
                <a:cs typeface="Times New Roman" panose="02020603050405020304" pitchFamily="18" charset="0"/>
              </a:rPr>
              <a:t>mới</a:t>
            </a:r>
            <a:r>
              <a:rPr lang="en-US" sz="2200" b="0" i="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B6A70C6-DB26-AAB7-453A-5FAE697CF4DB}"/>
              </a:ext>
            </a:extLst>
          </p:cNvPr>
          <p:cNvSpPr/>
          <p:nvPr/>
        </p:nvSpPr>
        <p:spPr>
          <a:xfrm>
            <a:off x="914400" y="3983259"/>
            <a:ext cx="3193142" cy="1711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b="0" i="0" dirty="0">
                <a:solidFill>
                  <a:schemeClr val="tx1"/>
                </a:solidFill>
                <a:effectLst/>
                <a:latin typeface="Times New Roman" panose="02020603050405020304" pitchFamily="18" charset="0"/>
                <a:cs typeface="Times New Roman" panose="02020603050405020304" pitchFamily="18" charset="0"/>
              </a:rPr>
              <a:t>2. </a:t>
            </a:r>
            <a:r>
              <a:rPr lang="vi-VN" sz="2200" b="0" i="0" dirty="0">
                <a:solidFill>
                  <a:schemeClr val="tx1"/>
                </a:solidFill>
                <a:effectLst/>
                <a:latin typeface="Times New Roman" panose="02020603050405020304" pitchFamily="18" charset="0"/>
                <a:cs typeface="Times New Roman" panose="02020603050405020304" pitchFamily="18" charset="0"/>
              </a:rPr>
              <a:t>Add features to an existing instance of SQL Server 2022** → Thêm tính năng vào bản SQL Server đã cài trước đó. </a:t>
            </a: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462095"/>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2.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2013 - 2022 Theme</Template>
  <TotalTime>278</TotalTime>
  <Words>1123</Words>
  <Application>Microsoft Office PowerPoint</Application>
  <PresentationFormat>Widescreen</PresentationFormat>
  <Paragraphs>91</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Calibri</vt:lpstr>
      <vt:lpstr>Quire Sans Pro Light</vt:lpstr>
      <vt:lpstr>Times New Roman</vt:lpstr>
      <vt:lpstr>Tisa Offc Serif Pro</vt:lpstr>
      <vt:lpstr>Custom</vt:lpstr>
      <vt:lpstr>BÀI TẬP SỐ 1:SINH VIÊN MÔ TẢ CÁC BƯỚC TRONG SQL SERVER 2022 DEV </vt:lpstr>
      <vt:lpstr>,</vt:lpstr>
      <vt:lpstr>,</vt:lpstr>
      <vt:lpstr>Màn hình chọn phương thức tải xuống bộ cài đặt SQL Server 2022 Developer Edition. </vt:lpstr>
      <vt:lpstr> Đây là thông báo Download successful!, nghĩa là quá trình tải xuống file ISO của SQL Server 2022 Developer Edition đã hoàn tất.  </vt:lpstr>
      <vt:lpstr>,</vt:lpstr>
      <vt:lpstr>Chạy file cài đặt SQL Server 2022.</vt:lpstr>
      <vt:lpstr>kiểm tra và cập nhật SQL Server.</vt:lpstr>
      <vt:lpstr>Chọn loại cài đặt SQL Server 2022</vt:lpstr>
      <vt:lpstr>,</vt:lpstr>
      <vt:lpstr>Chấp nhận điều khoản sử dụng trong cài đặt SQL Server 2022</vt:lpstr>
      <vt:lpstr>Azure Extension for SQL Server</vt:lpstr>
      <vt:lpstr>  Feature Selection</vt:lpstr>
      <vt:lpstr>Instance Configuration</vt:lpstr>
      <vt:lpstr>Ready to Install</vt:lpstr>
      <vt:lpstr>Installation Progress</vt:lpstr>
      <vt:lpstr>- Thông báo rằng quá trình cài đặt SQL Server 2022 đã hoàn tất thành công.  - Tất cả các tính năng đã chọn đều được cài đặt thành công (Succeeded).  - Người dùng có thể đóng cửa sổ và bắt đầu sử dụng SQL Server</vt:lpstr>
      <vt:lpstr>SQL Server Configuration Manager</vt:lpstr>
      <vt:lpstr>,</vt:lpstr>
      <vt:lpstr>SQL Server Management Studio</vt:lpstr>
      <vt:lpstr>SQL Server Management Studio (SSMS)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Administrator</cp:lastModifiedBy>
  <cp:revision>5</cp:revision>
  <dcterms:created xsi:type="dcterms:W3CDTF">2025-03-19T10:09:20Z</dcterms:created>
  <dcterms:modified xsi:type="dcterms:W3CDTF">2025-03-19T16:37:07Z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